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1095" r:id="rId2"/>
    <p:sldId id="1500" r:id="rId3"/>
    <p:sldId id="1612" r:id="rId4"/>
    <p:sldId id="1519" r:id="rId5"/>
    <p:sldId id="1326" r:id="rId6"/>
    <p:sldId id="1567" r:id="rId7"/>
    <p:sldId id="1348" r:id="rId8"/>
    <p:sldId id="1570" r:id="rId9"/>
    <p:sldId id="1571" r:id="rId10"/>
    <p:sldId id="1586" r:id="rId11"/>
    <p:sldId id="1587" r:id="rId12"/>
    <p:sldId id="1588" r:id="rId13"/>
    <p:sldId id="1539" r:id="rId14"/>
    <p:sldId id="1508" r:id="rId15"/>
    <p:sldId id="1511" r:id="rId16"/>
    <p:sldId id="1510" r:id="rId17"/>
    <p:sldId id="1580" r:id="rId18"/>
    <p:sldId id="1568" r:id="rId19"/>
    <p:sldId id="1569" r:id="rId20"/>
    <p:sldId id="1546" r:id="rId21"/>
    <p:sldId id="1613" r:id="rId22"/>
    <p:sldId id="1382" r:id="rId23"/>
    <p:sldId id="1383" r:id="rId24"/>
    <p:sldId id="1590" r:id="rId25"/>
    <p:sldId id="1591" r:id="rId26"/>
    <p:sldId id="1627" r:id="rId27"/>
    <p:sldId id="1628" r:id="rId28"/>
    <p:sldId id="1631" r:id="rId29"/>
    <p:sldId id="1629" r:id="rId30"/>
    <p:sldId id="1549" r:id="rId31"/>
    <p:sldId id="1521" r:id="rId32"/>
    <p:sldId id="1524" r:id="rId33"/>
    <p:sldId id="1525" r:id="rId34"/>
    <p:sldId id="1522" r:id="rId35"/>
    <p:sldId id="1620" r:id="rId36"/>
    <p:sldId id="1614" r:id="rId37"/>
    <p:sldId id="1566" r:id="rId38"/>
    <p:sldId id="1556" r:id="rId39"/>
    <p:sldId id="1573" r:id="rId40"/>
    <p:sldId id="1574" r:id="rId41"/>
    <p:sldId id="1557" r:id="rId42"/>
    <p:sldId id="1558" r:id="rId43"/>
    <p:sldId id="1630" r:id="rId44"/>
    <p:sldId id="1575" r:id="rId45"/>
    <p:sldId id="1619" r:id="rId46"/>
    <p:sldId id="1576" r:id="rId47"/>
    <p:sldId id="1559" r:id="rId48"/>
    <p:sldId id="1560" r:id="rId49"/>
    <p:sldId id="1561" r:id="rId50"/>
    <p:sldId id="1621" r:id="rId51"/>
    <p:sldId id="1577" r:id="rId52"/>
    <p:sldId id="1615" r:id="rId53"/>
    <p:sldId id="1526" r:id="rId54"/>
    <p:sldId id="1527" r:id="rId55"/>
    <p:sldId id="1528" r:id="rId56"/>
    <p:sldId id="1529" r:id="rId57"/>
    <p:sldId id="1530" r:id="rId58"/>
    <p:sldId id="1531" r:id="rId59"/>
    <p:sldId id="1626" r:id="rId60"/>
    <p:sldId id="1502" r:id="rId61"/>
    <p:sldId id="1503" r:id="rId62"/>
    <p:sldId id="1505" r:id="rId63"/>
    <p:sldId id="1506" r:id="rId64"/>
    <p:sldId id="1622" r:id="rId65"/>
    <p:sldId id="1624" r:id="rId66"/>
    <p:sldId id="1623" r:id="rId67"/>
    <p:sldId id="1625" r:id="rId68"/>
    <p:sldId id="1578" r:id="rId69"/>
    <p:sldId id="1616" r:id="rId70"/>
    <p:sldId id="1593" r:id="rId71"/>
    <p:sldId id="1594" r:id="rId72"/>
    <p:sldId id="1595" r:id="rId73"/>
    <p:sldId id="1596" r:id="rId74"/>
    <p:sldId id="1597" r:id="rId75"/>
    <p:sldId id="1598" r:id="rId76"/>
    <p:sldId id="1604" r:id="rId77"/>
    <p:sldId id="1592" r:id="rId78"/>
    <p:sldId id="1599" r:id="rId79"/>
    <p:sldId id="1600" r:id="rId80"/>
    <p:sldId id="1601" r:id="rId81"/>
    <p:sldId id="1602" r:id="rId82"/>
    <p:sldId id="1603" r:id="rId83"/>
    <p:sldId id="1605" r:id="rId84"/>
    <p:sldId id="1606" r:id="rId85"/>
    <p:sldId id="1607" r:id="rId86"/>
    <p:sldId id="1608" r:id="rId87"/>
    <p:sldId id="1609" r:id="rId88"/>
    <p:sldId id="1610" r:id="rId89"/>
    <p:sldId id="1611" r:id="rId90"/>
    <p:sldId id="1617" r:id="rId91"/>
    <p:sldId id="1618" r:id="rId92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i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DC005"/>
    <a:srgbClr val="C5C5C5"/>
    <a:srgbClr val="C2C2C2"/>
    <a:srgbClr val="AAAAAA"/>
    <a:srgbClr val="D3D2CF"/>
    <a:srgbClr val="FFFCD5"/>
    <a:srgbClr val="BF5D33"/>
    <a:srgbClr val="AD7A25"/>
    <a:srgbClr val="D9972C"/>
    <a:srgbClr val="EFA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6" autoAdjust="0"/>
    <p:restoredTop sz="97386" autoAdjust="0"/>
  </p:normalViewPr>
  <p:slideViewPr>
    <p:cSldViewPr snapToGrid="0">
      <p:cViewPr varScale="1">
        <p:scale>
          <a:sx n="138" d="100"/>
          <a:sy n="138" d="100"/>
        </p:scale>
        <p:origin x="-1864" y="-120"/>
      </p:cViewPr>
      <p:guideLst>
        <p:guide orient="horz" pos="3712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notesViewPr>
    <p:cSldViewPr snapToGrid="0" snapToObjects="1" showGuides="1">
      <p:cViewPr varScale="1">
        <p:scale>
          <a:sx n="94" d="100"/>
          <a:sy n="94" d="100"/>
        </p:scale>
        <p:origin x="-5352" y="-120"/>
      </p:cViewPr>
      <p:guideLst>
        <p:guide orient="horz" pos="3024"/>
        <p:guide pos="2304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17599746-59DC-E144-AA9A-F234A9A560A6}" type="datetime1">
              <a:rPr lang="en-US"/>
              <a:pPr>
                <a:defRPr/>
              </a:pPr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5E8B6DB9-25A7-AF42-A9D6-C4B07B4BB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9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i="0">
                <a:latin typeface="Arial" charset="0"/>
              </a:defRPr>
            </a:lvl1pPr>
          </a:lstStyle>
          <a:p>
            <a:pPr>
              <a:defRPr/>
            </a:pPr>
            <a:fld id="{F4B3CAD4-8720-F249-8D68-141D30A88E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063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2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52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52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52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2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2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29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5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3CAD4-8720-F249-8D68-141D30A88E4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C68CE-1307-F146-9346-EEB36A39A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3E519-FBC9-3A41-AF14-2933FC397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72275-2974-F74C-9139-77AC9E346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0"/>
            <a:ext cx="9144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26503-6BD0-B94C-ACA0-E6CA72F9F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6C17B-D3DC-0F43-8333-301724B11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7E32C-35B4-FF4F-B25C-0570715E8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2C4B1-8874-324E-84E5-EDC5267D4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9C02-024B-4249-8D87-965A07D95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D68E9-D183-A44B-94A8-C1C70FF54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6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3AD2D-52E4-C047-AD6A-6B20DB223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5B33A-EAA1-5740-99C5-25E58F06F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9394B-9720-A147-9554-C71B3F3497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DFE52-943D-6B40-8742-DAC02D2BA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E252A-4EC8-1641-B346-1FA34A73B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E2508-6A97-1143-AE7D-6626C7395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1A277-EEAE-864A-BDE5-F962B94901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BBE5D-9473-6D49-9A91-AF1B42A273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stefanissimo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Arial" charset="0"/>
              </a:defRPr>
            </a:lvl1pPr>
          </a:lstStyle>
          <a:p>
            <a:pPr>
              <a:defRPr/>
            </a:pPr>
            <a:fld id="{BE18C9DA-DFB1-D846-A8D9-E51CFBC7B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pitchFamily="-108" charset="-128"/>
          <a:cs typeface="ＭＳ Ｐゴシック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Symbol" charset="2"/>
        <a:buChar char="¨"/>
        <a:defRPr sz="3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emf"/><Relationship Id="rId15" Type="http://schemas.openxmlformats.org/officeDocument/2006/relationships/image" Target="../media/image35.emf"/><Relationship Id="rId16" Type="http://schemas.openxmlformats.org/officeDocument/2006/relationships/image" Target="../media/image36.emf"/><Relationship Id="rId17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flowlib.org/advanced.php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3.emf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0" y="1924723"/>
            <a:ext cx="3022600" cy="3453434"/>
          </a:xfrm>
          <a:prstGeom prst="rect">
            <a:avLst/>
          </a:prstGeom>
        </p:spPr>
      </p:pic>
      <p:pic>
        <p:nvPicPr>
          <p:cNvPr id="13" name="Picture 7" descr="duk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9101"/>
            <a:ext cx="2672001" cy="136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96100" y="1930400"/>
            <a:ext cx="2246313" cy="2862322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b="1" i="1" dirty="0" smtClean="0">
                <a:solidFill>
                  <a:srgbClr val="FFFFCC"/>
                </a:solidFill>
                <a:latin typeface="Calibri"/>
                <a:cs typeface="Calibri"/>
              </a:rPr>
              <a:t>CORMAC TOHER</a:t>
            </a:r>
          </a:p>
          <a:p>
            <a:pPr algn="r" eaLnBrk="1" hangingPunct="1"/>
            <a:r>
              <a:rPr lang="en-US" sz="2000" b="1" dirty="0" smtClean="0">
                <a:solidFill>
                  <a:srgbClr val="FFFFCC"/>
                </a:solidFill>
                <a:latin typeface="Calibri"/>
                <a:cs typeface="Calibri"/>
              </a:rPr>
              <a:t>COREY OSES</a:t>
            </a:r>
          </a:p>
          <a:p>
            <a:pPr algn="r" eaLnBrk="1" hangingPunct="1"/>
            <a:r>
              <a:rPr lang="en-US" sz="2000" b="1" i="1" dirty="0" smtClean="0">
                <a:solidFill>
                  <a:srgbClr val="FFFFCC"/>
                </a:solidFill>
                <a:latin typeface="Calibri"/>
                <a:cs typeface="Calibri"/>
              </a:rPr>
              <a:t>DAVID HICKS</a:t>
            </a:r>
          </a:p>
          <a:p>
            <a:pPr algn="r" eaLnBrk="1" hangingPunct="1"/>
            <a:r>
              <a:rPr lang="en-US" sz="2000" b="1" dirty="0" smtClean="0">
                <a:solidFill>
                  <a:srgbClr val="FFFFCC"/>
                </a:solidFill>
                <a:latin typeface="Calibri"/>
                <a:cs typeface="Calibri"/>
              </a:rPr>
              <a:t>E. Gossett,</a:t>
            </a:r>
          </a:p>
          <a:p>
            <a:pPr algn="r" eaLnBrk="1" hangingPunct="1"/>
            <a:r>
              <a:rPr lang="en-US" sz="2000" b="1" dirty="0" smtClean="0">
                <a:solidFill>
                  <a:srgbClr val="FFFFCC"/>
                </a:solidFill>
                <a:latin typeface="Calibri"/>
                <a:cs typeface="Calibri"/>
              </a:rPr>
              <a:t> F. Rose, </a:t>
            </a:r>
          </a:p>
          <a:p>
            <a:pPr algn="r" eaLnBrk="1" hangingPunct="1"/>
            <a:r>
              <a:rPr lang="en-US" sz="2000" b="1" dirty="0" smtClean="0">
                <a:solidFill>
                  <a:srgbClr val="FFFFCC"/>
                </a:solidFill>
                <a:latin typeface="Calibri"/>
                <a:cs typeface="Calibri"/>
              </a:rPr>
              <a:t>S. </a:t>
            </a:r>
            <a:r>
              <a:rPr lang="en-US" sz="2000" b="1" dirty="0" err="1" smtClean="0">
                <a:solidFill>
                  <a:srgbClr val="FFFFCC"/>
                </a:solidFill>
                <a:latin typeface="Calibri"/>
                <a:cs typeface="Calibri"/>
              </a:rPr>
              <a:t>Curtarolo</a:t>
            </a:r>
            <a:endParaRPr lang="en-US" sz="2000" b="1" dirty="0" smtClean="0">
              <a:solidFill>
                <a:srgbClr val="FFFFCC"/>
              </a:solidFill>
              <a:latin typeface="Calibri"/>
              <a:cs typeface="Calibri"/>
            </a:endParaRPr>
          </a:p>
          <a:p>
            <a:pPr algn="r" eaLnBrk="1" hangingPunct="1"/>
            <a:r>
              <a:rPr lang="en-US" sz="2000" b="1" i="0" dirty="0">
                <a:solidFill>
                  <a:srgbClr val="FFFFCC"/>
                </a:solidFill>
                <a:latin typeface="Calibri"/>
                <a:cs typeface="Calibri"/>
              </a:rPr>
              <a:t>Materials Science </a:t>
            </a:r>
          </a:p>
          <a:p>
            <a:pPr algn="r" eaLnBrk="1" hangingPunct="1"/>
            <a:r>
              <a:rPr lang="en-US" sz="2000" b="1" i="0" dirty="0">
                <a:solidFill>
                  <a:srgbClr val="FFFFCC"/>
                </a:solidFill>
                <a:latin typeface="Calibri"/>
                <a:cs typeface="Calibri"/>
              </a:rPr>
              <a:t>Duke University </a:t>
            </a:r>
          </a:p>
          <a:p>
            <a:pPr algn="r" eaLnBrk="1" hangingPunct="1"/>
            <a:endParaRPr lang="en-US" sz="2000" i="1" dirty="0" smtClean="0">
              <a:solidFill>
                <a:srgbClr val="FFFFCC"/>
              </a:solidFill>
              <a:latin typeface="Calibri"/>
              <a:cs typeface="Calibri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5325464"/>
            <a:ext cx="3035300" cy="1371955"/>
          </a:xfrm>
          <a:prstGeom prst="rect">
            <a:avLst/>
          </a:prstGeom>
        </p:spPr>
      </p:pic>
      <p:pic>
        <p:nvPicPr>
          <p:cNvPr id="9" name="Picture 8" descr="Aflow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11" y="5778500"/>
            <a:ext cx="3231902" cy="90170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" y="0"/>
            <a:ext cx="9175750" cy="1930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i="0" dirty="0" smtClean="0">
                <a:latin typeface="Calibri"/>
                <a:cs typeface="Calibri"/>
              </a:rPr>
              <a:t>AFLOW: Integrated infrastructure for </a:t>
            </a:r>
            <a:r>
              <a:rPr lang="en-US" i="0" dirty="0">
                <a:latin typeface="Calibri"/>
                <a:cs typeface="Calibri"/>
              </a:rPr>
              <a:t>c</a:t>
            </a:r>
            <a:r>
              <a:rPr lang="en-US" i="0" dirty="0" smtClean="0">
                <a:latin typeface="Calibri"/>
                <a:cs typeface="Calibri"/>
              </a:rPr>
              <a:t>omputational </a:t>
            </a:r>
            <a:r>
              <a:rPr lang="en-US" i="0" dirty="0">
                <a:latin typeface="Calibri"/>
                <a:cs typeface="Calibri"/>
              </a:rPr>
              <a:t>m</a:t>
            </a:r>
            <a:r>
              <a:rPr lang="en-US" i="0" dirty="0" smtClean="0">
                <a:latin typeface="Calibri"/>
                <a:cs typeface="Calibri"/>
              </a:rPr>
              <a:t>aterials </a:t>
            </a:r>
            <a:r>
              <a:rPr lang="en-US" i="0" dirty="0">
                <a:latin typeface="Calibri"/>
                <a:cs typeface="Calibri"/>
              </a:rPr>
              <a:t>d</a:t>
            </a:r>
            <a:r>
              <a:rPr lang="en-US" i="0" dirty="0" smtClean="0">
                <a:latin typeface="Calibri"/>
                <a:cs typeface="Calibri"/>
              </a:rPr>
              <a:t>iscovery</a:t>
            </a:r>
            <a:endParaRPr lang="en-US" i="0" dirty="0">
              <a:latin typeface="Calibri"/>
              <a:cs typeface="Calibri"/>
            </a:endParaRPr>
          </a:p>
        </p:txBody>
      </p:sp>
      <p:pic>
        <p:nvPicPr>
          <p:cNvPr id="10" name="Picture 9" descr="aflow_searchp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61" y="1929851"/>
            <a:ext cx="3886053" cy="34041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26951" y="3876646"/>
            <a:ext cx="374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CC"/>
                </a:solidFill>
                <a:latin typeface="Calibri"/>
                <a:cs typeface="Calibri"/>
              </a:rPr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9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1" dirty="0" smtClean="0">
                <a:latin typeface="Calibri"/>
                <a:cs typeface="Calibri"/>
              </a:rPr>
              <a:t>et al.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i="1" dirty="0">
                <a:latin typeface="Calibri"/>
                <a:cs typeface="Calibri"/>
              </a:rPr>
              <a:t>et al.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3" name="Picture 2" descr="Screen Shot 2018-07-11 at 2.1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73" y="825309"/>
            <a:ext cx="5406255" cy="57600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 bwMode="auto">
          <a:xfrm>
            <a:off x="7454899" y="2304524"/>
            <a:ext cx="1562100" cy="89058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err="1" smtClean="0"/>
              <a:t>Jmol</a:t>
            </a:r>
            <a:r>
              <a:rPr lang="en-US" dirty="0" smtClean="0"/>
              <a:t> </a:t>
            </a:r>
            <a:r>
              <a:rPr lang="en-US" i="0" dirty="0" smtClean="0"/>
              <a:t>interface</a:t>
            </a:r>
            <a:endParaRPr lang="en-US" i="0" dirty="0"/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 bwMode="auto">
          <a:xfrm flipH="1">
            <a:off x="7010400" y="2749818"/>
            <a:ext cx="444499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31" name="Rounded Rectangle 30"/>
          <p:cNvSpPr/>
          <p:nvPr/>
        </p:nvSpPr>
        <p:spPr bwMode="auto">
          <a:xfrm>
            <a:off x="1994404" y="1463493"/>
            <a:ext cx="5015995" cy="2714807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 bwMode="auto">
          <a:xfrm>
            <a:off x="98157" y="5016134"/>
            <a:ext cx="1468947" cy="66388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Prototype information</a:t>
            </a:r>
            <a:endParaRPr lang="en-US" i="0" dirty="0"/>
          </a:p>
        </p:txBody>
      </p:sp>
      <p:cxnSp>
        <p:nvCxnSpPr>
          <p:cNvPr id="36" name="Straight Arrow Connector 35"/>
          <p:cNvCxnSpPr>
            <a:stCxn id="35" idx="3"/>
            <a:endCxn id="37" idx="1"/>
          </p:cNvCxnSpPr>
          <p:nvPr/>
        </p:nvCxnSpPr>
        <p:spPr bwMode="auto">
          <a:xfrm>
            <a:off x="1567104" y="5348077"/>
            <a:ext cx="42034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37" name="Rounded Rectangle 36"/>
          <p:cNvSpPr/>
          <p:nvPr/>
        </p:nvSpPr>
        <p:spPr bwMode="auto">
          <a:xfrm>
            <a:off x="1987448" y="4633836"/>
            <a:ext cx="5015995" cy="1428482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9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5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1" dirty="0" smtClean="0">
                <a:latin typeface="Calibri"/>
                <a:cs typeface="Calibri"/>
              </a:rPr>
              <a:t>et al.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i="1" dirty="0">
                <a:latin typeface="Calibri"/>
                <a:cs typeface="Calibri"/>
              </a:rPr>
              <a:t>et al.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27" name="Picture 26" descr="Screen Shot 2018-07-11 at 2.1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95" y="835551"/>
            <a:ext cx="5404611" cy="576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2668" y="3755857"/>
            <a:ext cx="1511653" cy="747633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Atomic basis vectors</a:t>
            </a:r>
            <a:endParaRPr lang="en-US" i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1624321" y="4129673"/>
            <a:ext cx="363127" cy="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1987448" y="3056637"/>
            <a:ext cx="5161823" cy="2146072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454899" y="2038069"/>
            <a:ext cx="1605348" cy="614493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Primitive lattice vectors</a:t>
            </a:r>
            <a:endParaRPr lang="en-US" i="0" dirty="0"/>
          </a:p>
        </p:txBody>
      </p:sp>
      <p:cxnSp>
        <p:nvCxnSpPr>
          <p:cNvPr id="18" name="Straight Arrow Connector 17"/>
          <p:cNvCxnSpPr>
            <a:stCxn id="17" idx="1"/>
            <a:endCxn id="19" idx="3"/>
          </p:cNvCxnSpPr>
          <p:nvPr/>
        </p:nvCxnSpPr>
        <p:spPr bwMode="auto">
          <a:xfrm flipH="1" flipV="1">
            <a:off x="7149271" y="2340195"/>
            <a:ext cx="305628" cy="512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9" name="Rounded Rectangle 18"/>
          <p:cNvSpPr/>
          <p:nvPr/>
        </p:nvSpPr>
        <p:spPr bwMode="auto">
          <a:xfrm>
            <a:off x="1994404" y="1700098"/>
            <a:ext cx="5154867" cy="1280194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 bwMode="auto">
          <a:xfrm>
            <a:off x="7447943" y="5375585"/>
            <a:ext cx="1605348" cy="574528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References</a:t>
            </a:r>
            <a:endParaRPr lang="en-US" i="0" dirty="0"/>
          </a:p>
        </p:txBody>
      </p:sp>
      <p:cxnSp>
        <p:nvCxnSpPr>
          <p:cNvPr id="23" name="Straight Arrow Connector 22"/>
          <p:cNvCxnSpPr>
            <a:stCxn id="22" idx="1"/>
            <a:endCxn id="24" idx="3"/>
          </p:cNvCxnSpPr>
          <p:nvPr/>
        </p:nvCxnSpPr>
        <p:spPr bwMode="auto">
          <a:xfrm flipH="1">
            <a:off x="7142315" y="5662849"/>
            <a:ext cx="30562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1987448" y="5416437"/>
            <a:ext cx="5154867" cy="492824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 bwMode="auto">
          <a:xfrm>
            <a:off x="105712" y="5920602"/>
            <a:ext cx="1511653" cy="60327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Geometry files</a:t>
            </a:r>
            <a:endParaRPr lang="en-US" i="0" dirty="0"/>
          </a:p>
        </p:txBody>
      </p:sp>
      <p:cxnSp>
        <p:nvCxnSpPr>
          <p:cNvPr id="28" name="Straight Arrow Connector 27"/>
          <p:cNvCxnSpPr>
            <a:stCxn id="26" idx="3"/>
            <a:endCxn id="29" idx="1"/>
          </p:cNvCxnSpPr>
          <p:nvPr/>
        </p:nvCxnSpPr>
        <p:spPr bwMode="auto">
          <a:xfrm flipV="1">
            <a:off x="1617365" y="6222237"/>
            <a:ext cx="363127" cy="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9" name="Rounded Rectangle 28"/>
          <p:cNvSpPr/>
          <p:nvPr/>
        </p:nvSpPr>
        <p:spPr bwMode="auto">
          <a:xfrm>
            <a:off x="1980492" y="5966083"/>
            <a:ext cx="5161823" cy="512308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6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7" grpId="0" animBg="1"/>
      <p:bldP spid="19" grpId="0" animBg="1"/>
      <p:bldP spid="22" grpId="0" animBg="1"/>
      <p:bldP spid="24" grpId="0" animBg="1"/>
      <p:bldP spid="2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1" dirty="0" smtClean="0">
                <a:latin typeface="Calibri"/>
                <a:cs typeface="Calibri"/>
              </a:rPr>
              <a:t>et al.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i="1" dirty="0">
                <a:latin typeface="Calibri"/>
                <a:cs typeface="Calibri"/>
              </a:rPr>
              <a:t>et al.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28" name="Picture 27" descr="Screen Shot 2018-07-11 at 2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5" y="825309"/>
            <a:ext cx="5455771" cy="5760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115262" y="2703771"/>
            <a:ext cx="1511653" cy="63497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Format options</a:t>
            </a:r>
            <a:endParaRPr lang="en-US" i="0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 bwMode="auto">
          <a:xfrm flipV="1">
            <a:off x="1626915" y="3018467"/>
            <a:ext cx="363127" cy="279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1990043" y="2834117"/>
            <a:ext cx="5109257" cy="374284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 bwMode="auto">
          <a:xfrm>
            <a:off x="7454899" y="1741059"/>
            <a:ext cx="1605348" cy="614493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Prototype generator</a:t>
            </a:r>
            <a:endParaRPr lang="en-US" i="0" dirty="0"/>
          </a:p>
        </p:txBody>
      </p:sp>
      <p:cxnSp>
        <p:nvCxnSpPr>
          <p:cNvPr id="19" name="Straight Arrow Connector 18"/>
          <p:cNvCxnSpPr>
            <a:stCxn id="18" idx="1"/>
            <a:endCxn id="20" idx="3"/>
          </p:cNvCxnSpPr>
          <p:nvPr/>
        </p:nvCxnSpPr>
        <p:spPr bwMode="auto">
          <a:xfrm flipH="1">
            <a:off x="7124701" y="2048306"/>
            <a:ext cx="33019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1994405" y="1341643"/>
            <a:ext cx="5130296" cy="1413325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 bwMode="auto">
          <a:xfrm>
            <a:off x="88899" y="4918699"/>
            <a:ext cx="1546611" cy="614493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Structure output</a:t>
            </a:r>
            <a:endParaRPr lang="en-US" i="0" dirty="0"/>
          </a:p>
        </p:txBody>
      </p:sp>
      <p:cxnSp>
        <p:nvCxnSpPr>
          <p:cNvPr id="23" name="Straight Arrow Connector 22"/>
          <p:cNvCxnSpPr>
            <a:stCxn id="22" idx="3"/>
            <a:endCxn id="24" idx="1"/>
          </p:cNvCxnSpPr>
          <p:nvPr/>
        </p:nvCxnSpPr>
        <p:spPr bwMode="auto">
          <a:xfrm>
            <a:off x="1635510" y="5225946"/>
            <a:ext cx="34569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1981200" y="3900808"/>
            <a:ext cx="5127263" cy="2650275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 bwMode="auto">
          <a:xfrm>
            <a:off x="7414091" y="3189600"/>
            <a:ext cx="1605348" cy="614493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AFLOW command</a:t>
            </a:r>
            <a:endParaRPr lang="en-US" i="0" dirty="0"/>
          </a:p>
        </p:txBody>
      </p:sp>
      <p:cxnSp>
        <p:nvCxnSpPr>
          <p:cNvPr id="17" name="Straight Arrow Connector 16"/>
          <p:cNvCxnSpPr>
            <a:stCxn id="16" idx="1"/>
            <a:endCxn id="21" idx="3"/>
          </p:cNvCxnSpPr>
          <p:nvPr/>
        </p:nvCxnSpPr>
        <p:spPr bwMode="auto">
          <a:xfrm flipH="1">
            <a:off x="7108463" y="3496847"/>
            <a:ext cx="305628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1" name="Rounded Rectangle 20"/>
          <p:cNvSpPr/>
          <p:nvPr/>
        </p:nvSpPr>
        <p:spPr bwMode="auto">
          <a:xfrm>
            <a:off x="1993900" y="3198397"/>
            <a:ext cx="5114563" cy="596899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0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20" grpId="0" animBg="1"/>
      <p:bldP spid="22" grpId="0" animBg="1"/>
      <p:bldP spid="24" grpId="0" animBg="1"/>
      <p:bldP spid="16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12801"/>
            <a:ext cx="9144000" cy="604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Select </a:t>
            </a:r>
            <a:r>
              <a:rPr lang="en-US" sz="2000" i="0" dirty="0">
                <a:latin typeface="Calibri"/>
                <a:cs typeface="Calibri"/>
              </a:rPr>
              <a:t>a prototype from the Library of Crystallographic Prototypes at </a:t>
            </a:r>
            <a:r>
              <a:rPr lang="en-US" sz="2000" i="0" dirty="0" err="1">
                <a:latin typeface="Calibri"/>
                <a:cs typeface="Calibri"/>
              </a:rPr>
              <a:t>aflow.org</a:t>
            </a:r>
            <a:r>
              <a:rPr lang="en-US" sz="2000" i="0" dirty="0">
                <a:latin typeface="Calibri"/>
                <a:cs typeface="Calibri"/>
              </a:rPr>
              <a:t>/ </a:t>
            </a:r>
            <a:r>
              <a:rPr lang="en-US" sz="2000" i="0" dirty="0" err="1">
                <a:latin typeface="Calibri"/>
                <a:cs typeface="Calibri"/>
              </a:rPr>
              <a:t>CrystalDatabase</a:t>
            </a:r>
            <a:r>
              <a:rPr lang="en-US" sz="2000" i="0" dirty="0" smtClean="0">
                <a:latin typeface="Calibri"/>
                <a:cs typeface="Calibri"/>
              </a:rPr>
              <a:t>/. Use </a:t>
            </a:r>
            <a:r>
              <a:rPr lang="en-US" sz="2000" i="0" dirty="0">
                <a:latin typeface="Calibri"/>
                <a:cs typeface="Calibri"/>
              </a:rPr>
              <a:t>the online tool to create a POSCAR for that structure, </a:t>
            </a:r>
            <a:r>
              <a:rPr lang="en-US" sz="2000" i="0" dirty="0" smtClean="0">
                <a:latin typeface="Calibri"/>
                <a:cs typeface="Calibri"/>
              </a:rPr>
              <a:t>decorated </a:t>
            </a:r>
            <a:r>
              <a:rPr lang="en-US" sz="2000" i="0" dirty="0">
                <a:latin typeface="Calibri"/>
                <a:cs typeface="Calibri"/>
              </a:rPr>
              <a:t>with elements of your </a:t>
            </a:r>
            <a:r>
              <a:rPr lang="en-US" sz="2000" i="0" dirty="0" smtClean="0">
                <a:latin typeface="Calibri"/>
                <a:cs typeface="Calibri"/>
              </a:rPr>
              <a:t>choice.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Generate structures for the prototype A_hR1_166_a using an element and value of a of </a:t>
            </a:r>
            <a:r>
              <a:rPr lang="en-US" sz="2000" i="0" dirty="0">
                <a:latin typeface="Calibri"/>
                <a:cs typeface="Calibri"/>
              </a:rPr>
              <a:t>your </a:t>
            </a:r>
            <a:r>
              <a:rPr lang="en-US" sz="2000" i="0" dirty="0" smtClean="0">
                <a:latin typeface="Calibri"/>
                <a:cs typeface="Calibri"/>
              </a:rPr>
              <a:t>choice, </a:t>
            </a:r>
            <a:r>
              <a:rPr lang="en-US" sz="2000" i="0" dirty="0">
                <a:latin typeface="Calibri"/>
                <a:cs typeface="Calibri"/>
              </a:rPr>
              <a:t>with c/a values of 0.5, 0.612, 1.0, 1.225, 1.5, 2.45, and 3.0. Save these structures with appropriate names, as they will be used as part of a later exercise.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65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4000" y="1346200"/>
            <a:ext cx="8636000" cy="3594100"/>
            <a:chOff x="254000" y="1625600"/>
            <a:chExt cx="8636000" cy="3594100"/>
          </a:xfrm>
        </p:grpSpPr>
        <p:pic>
          <p:nvPicPr>
            <p:cNvPr id="3" name="Picture 2" descr="lattice_op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625600"/>
              <a:ext cx="8636000" cy="35941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317500" y="1638300"/>
              <a:ext cx="469900" cy="381000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432300" y="1638300"/>
              <a:ext cx="469900" cy="381000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469900" y="1028700"/>
            <a:ext cx="81661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AFLOW-SYM tests invariance of crystal under transformations 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5334000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4902200"/>
            <a:ext cx="8166100" cy="166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Provides information on space group, Pearson symbol, </a:t>
            </a:r>
            <a:r>
              <a:rPr lang="en-US" sz="2400" i="0" dirty="0" err="1" smtClean="0">
                <a:latin typeface="Calibri"/>
                <a:cs typeface="Calibri"/>
              </a:rPr>
              <a:t>Bravais</a:t>
            </a:r>
            <a:r>
              <a:rPr lang="en-US" sz="2400" i="0" dirty="0" smtClean="0">
                <a:latin typeface="Calibri"/>
                <a:cs typeface="Calibri"/>
              </a:rPr>
              <a:t> lattice, primitive and conventional cell, etc.</a:t>
            </a:r>
          </a:p>
          <a:p>
            <a:r>
              <a:rPr lang="en-US" sz="2400" i="0" dirty="0" smtClean="0">
                <a:latin typeface="Calibri"/>
                <a:cs typeface="Calibri"/>
              </a:rPr>
              <a:t>API keywords: </a:t>
            </a:r>
            <a:r>
              <a:rPr lang="en-US" sz="1800" i="0" dirty="0" err="1" smtClean="0">
                <a:latin typeface="Andale Mono"/>
                <a:cs typeface="Andale Mono"/>
              </a:rPr>
              <a:t>spacegroup_relax</a:t>
            </a:r>
            <a:r>
              <a:rPr lang="en-US" sz="1800" i="0" dirty="0" smtClean="0">
                <a:latin typeface="Andale Mono"/>
                <a:cs typeface="Andale Mono"/>
              </a:rPr>
              <a:t>,</a:t>
            </a:r>
            <a:r>
              <a:rPr lang="en-US" sz="1800" i="0" dirty="0">
                <a:latin typeface="Andale Mono"/>
                <a:cs typeface="Andale Mono"/>
              </a:rPr>
              <a:t> </a:t>
            </a:r>
            <a:r>
              <a:rPr lang="en-US" sz="1800" i="0" dirty="0" err="1" smtClean="0">
                <a:latin typeface="Andale Mono"/>
                <a:cs typeface="Andale Mono"/>
              </a:rPr>
              <a:t>Pearson_symbol_relax</a:t>
            </a:r>
            <a:r>
              <a:rPr lang="en-US" sz="1800" i="0" dirty="0" smtClean="0">
                <a:latin typeface="Andale Mono"/>
                <a:cs typeface="Andale Mono"/>
              </a:rPr>
              <a:t>, </a:t>
            </a:r>
            <a:r>
              <a:rPr lang="en-US" sz="1800" i="0" dirty="0" err="1" smtClean="0">
                <a:latin typeface="Andale Mono"/>
                <a:cs typeface="Andale Mono"/>
              </a:rPr>
              <a:t>Bravais_lattice_orig</a:t>
            </a:r>
            <a:r>
              <a:rPr lang="en-US" sz="1800" i="0" dirty="0" smtClean="0">
                <a:latin typeface="Andale Mono"/>
                <a:cs typeface="Andale Mono"/>
              </a:rPr>
              <a:t>, … </a:t>
            </a:r>
          </a:p>
          <a:p>
            <a:endParaRPr lang="en-US" sz="20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1" y="5486400"/>
            <a:ext cx="9142413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Mismatch with respect to space group listed in description of experimental structure in ICSD</a:t>
            </a:r>
            <a:endParaRPr lang="en-US" sz="2000" i="0" dirty="0" smtClean="0">
              <a:latin typeface="Calibri"/>
              <a:cs typeface="Calibri"/>
            </a:endParaRPr>
          </a:p>
        </p:txBody>
      </p:sp>
      <p:pic>
        <p:nvPicPr>
          <p:cNvPr id="3" name="Picture 2" descr="inconsistenc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1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68400" y="914904"/>
            <a:ext cx="6527800" cy="4609596"/>
            <a:chOff x="1168400" y="800604"/>
            <a:chExt cx="6527800" cy="4609596"/>
          </a:xfrm>
        </p:grpSpPr>
        <p:pic>
          <p:nvPicPr>
            <p:cNvPr id="7" name="Picture 6" descr="tolerance_spectrum_scan_OB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00" y="800604"/>
              <a:ext cx="6489700" cy="46095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1181100" y="1701800"/>
              <a:ext cx="431800" cy="381000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FFFFFF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168400" y="3378200"/>
              <a:ext cx="431800" cy="406400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FFFFFF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1" y="5435600"/>
            <a:ext cx="9142413" cy="1092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AFLOW-SYM performs self-consistent tolerance scan when transformations are inconsistent with ITC space groups, or when inconsistencies exist between different representations.</a:t>
            </a:r>
            <a:endParaRPr lang="en-US" sz="20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0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i="1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6270350"/>
            <a:ext cx="9142413" cy="398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AFLOW-SYM consists of robust mapping procedure</a:t>
            </a:r>
            <a:r>
              <a:rPr lang="en-US" sz="2400" dirty="0">
                <a:latin typeface="Calibri"/>
                <a:cs typeface="Calibri"/>
              </a:rPr>
              <a:t>;</a:t>
            </a:r>
            <a:r>
              <a:rPr lang="en-US" sz="2400" i="0" dirty="0" smtClean="0">
                <a:latin typeface="Calibri"/>
                <a:cs typeface="Calibri"/>
              </a:rPr>
              <a:t> takes lattice </a:t>
            </a:r>
            <a:r>
              <a:rPr lang="en-US" sz="2400" i="0" dirty="0" err="1" smtClean="0">
                <a:latin typeface="Calibri"/>
                <a:cs typeface="Calibri"/>
              </a:rPr>
              <a:t>skewness</a:t>
            </a:r>
            <a:r>
              <a:rPr lang="en-US" sz="2400" i="0" dirty="0" smtClean="0">
                <a:latin typeface="Calibri"/>
                <a:cs typeface="Calibri"/>
              </a:rPr>
              <a:t> into account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0" y="5871669"/>
            <a:ext cx="9144000" cy="413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0" dirty="0">
                <a:latin typeface="Calibri"/>
                <a:cs typeface="Calibri"/>
              </a:rPr>
              <a:t>m</a:t>
            </a:r>
            <a:r>
              <a:rPr lang="en-US" sz="2000" i="0" dirty="0" smtClean="0">
                <a:latin typeface="Calibri"/>
                <a:cs typeface="Calibri"/>
              </a:rPr>
              <a:t>inimum in fractional ≠ minimum in Cartesian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761" y="635204"/>
            <a:ext cx="3477872" cy="2376491"/>
            <a:chOff x="277746" y="236110"/>
            <a:chExt cx="8295722" cy="5348557"/>
          </a:xfrm>
        </p:grpSpPr>
        <p:pic>
          <p:nvPicPr>
            <p:cNvPr id="9" name="Picture 8" descr="cubic_cart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46" y="236110"/>
              <a:ext cx="8295722" cy="534855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444981" y="2938707"/>
              <a:ext cx="828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734" y="2785385"/>
              <a:ext cx="249148" cy="30664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921755" y="635204"/>
            <a:ext cx="3483340" cy="2376491"/>
            <a:chOff x="4733493" y="236110"/>
            <a:chExt cx="8308765" cy="5348557"/>
          </a:xfrm>
        </p:grpSpPr>
        <p:pic>
          <p:nvPicPr>
            <p:cNvPr id="10" name="Picture 9" descr="orthorhombic_cart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493" y="236110"/>
              <a:ext cx="8308765" cy="5348557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8894688" y="2938707"/>
              <a:ext cx="828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674" y="2785385"/>
              <a:ext cx="249148" cy="30664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564342" y="635204"/>
            <a:ext cx="3499849" cy="2376491"/>
            <a:chOff x="9833989" y="236110"/>
            <a:chExt cx="8348143" cy="5348557"/>
          </a:xfrm>
        </p:grpSpPr>
        <p:pic>
          <p:nvPicPr>
            <p:cNvPr id="11" name="Picture 10" descr="triclinic_cart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989" y="236110"/>
              <a:ext cx="8348143" cy="5348557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13989434" y="2878717"/>
              <a:ext cx="828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3187" y="2725395"/>
              <a:ext cx="249148" cy="306644"/>
            </a:xfrm>
            <a:prstGeom prst="rect">
              <a:avLst/>
            </a:prstGeom>
          </p:spPr>
        </p:pic>
      </p:grpSp>
      <p:pic>
        <p:nvPicPr>
          <p:cNvPr id="21" name="Picture 20" descr="orthorhombic_fra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4" y="2422819"/>
            <a:ext cx="3171642" cy="2044876"/>
          </a:xfrm>
          <a:prstGeom prst="rect">
            <a:avLst/>
          </a:prstGeom>
        </p:spPr>
      </p:pic>
      <p:pic>
        <p:nvPicPr>
          <p:cNvPr id="22" name="Picture 21" descr="triclinic_frac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4" y="2422819"/>
            <a:ext cx="3171644" cy="2044876"/>
          </a:xfrm>
          <a:prstGeom prst="rect">
            <a:avLst/>
          </a:prstGeom>
        </p:spPr>
      </p:pic>
      <p:pic>
        <p:nvPicPr>
          <p:cNvPr id="23" name="Picture 22" descr="cubic_frac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 b="5276"/>
          <a:stretch/>
        </p:blipFill>
        <p:spPr>
          <a:xfrm>
            <a:off x="772876" y="2459000"/>
            <a:ext cx="3171642" cy="19008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2253513" y="2639949"/>
            <a:ext cx="210369" cy="336553"/>
          </a:xfrm>
          <a:prstGeom prst="downArrow">
            <a:avLst/>
          </a:prstGeom>
          <a:solidFill>
            <a:srgbClr val="1B2058"/>
          </a:solidFill>
          <a:ln>
            <a:solidFill>
              <a:srgbClr val="1B20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4558241" y="2639949"/>
            <a:ext cx="210369" cy="336553"/>
          </a:xfrm>
          <a:prstGeom prst="downArrow">
            <a:avLst/>
          </a:prstGeom>
          <a:solidFill>
            <a:srgbClr val="1B2058"/>
          </a:solidFill>
          <a:ln>
            <a:solidFill>
              <a:srgbClr val="1B20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209082" y="2639949"/>
            <a:ext cx="210369" cy="336553"/>
          </a:xfrm>
          <a:prstGeom prst="downArrow">
            <a:avLst/>
          </a:prstGeom>
          <a:solidFill>
            <a:srgbClr val="1B2058"/>
          </a:solidFill>
          <a:ln>
            <a:solidFill>
              <a:srgbClr val="1B20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8798" y="1684950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Cartesian</a:t>
            </a:r>
            <a:endParaRPr lang="en-US" sz="12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218798" y="3306758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fractional</a:t>
            </a:r>
            <a:endParaRPr lang="en-US" sz="12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1820217" y="773689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cubic</a:t>
            </a:r>
            <a:endParaRPr lang="en-US" sz="12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4124945" y="773689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orthorhombic</a:t>
            </a:r>
            <a:endParaRPr lang="en-US" sz="12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6775786" y="791776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triclinic</a:t>
            </a:r>
            <a:endParaRPr lang="en-US" sz="12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2916646" y="4076700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Cartesian </a:t>
            </a:r>
            <a:endParaRPr lang="en-US" sz="12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5795493" y="4076700"/>
            <a:ext cx="107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0" dirty="0" smtClean="0"/>
              <a:t>fractional</a:t>
            </a:r>
            <a:endParaRPr lang="en-US" sz="1200" i="0" dirty="0"/>
          </a:p>
        </p:txBody>
      </p:sp>
      <p:pic>
        <p:nvPicPr>
          <p:cNvPr id="67" name="Picture 66" descr="60_frac_new_no_orange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1" t="26652" r="24638" b="3533"/>
          <a:stretch/>
        </p:blipFill>
        <p:spPr>
          <a:xfrm>
            <a:off x="5692998" y="4489458"/>
            <a:ext cx="1274096" cy="129970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 rot="2725783">
            <a:off x="5774083" y="5067198"/>
            <a:ext cx="128157" cy="1252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277305" y="4941072"/>
            <a:ext cx="347190" cy="1109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81075" y="4317072"/>
            <a:ext cx="1176887" cy="117749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399720" y="4776758"/>
            <a:ext cx="1171345" cy="1171196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086448" y="4765463"/>
            <a:ext cx="1178025" cy="117672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089280" y="4314311"/>
            <a:ext cx="1178025" cy="1177366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60_skew_frac_translucent_supercell_w_blu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4" t="24699" r="43203" b="32058"/>
          <a:stretch/>
        </p:blipFill>
        <p:spPr>
          <a:xfrm>
            <a:off x="6742037" y="4279751"/>
            <a:ext cx="221179" cy="1431381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450053" y="5001731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30786" y="4426264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30786" y="5577629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192699" y="5577629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192699" y="4423645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60_skew_frac_translucent_supercell_w_blue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1" t="24699" r="66821" b="32058"/>
          <a:stretch/>
        </p:blipFill>
        <p:spPr>
          <a:xfrm>
            <a:off x="5589787" y="4279330"/>
            <a:ext cx="141714" cy="1431381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H="1" flipV="1">
            <a:off x="6098910" y="4518894"/>
            <a:ext cx="120300" cy="369954"/>
          </a:xfrm>
          <a:prstGeom prst="straightConnector1">
            <a:avLst/>
          </a:prstGeom>
          <a:ln w="25400">
            <a:solidFill>
              <a:srgbClr val="008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dfmin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5" y="5062957"/>
            <a:ext cx="322387" cy="20508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667431" y="5384570"/>
            <a:ext cx="67938" cy="248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6625729" y="5024600"/>
            <a:ext cx="105954" cy="103349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60_cart_new_no_orange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26008" r="9408" b="5513"/>
          <a:stretch/>
        </p:blipFill>
        <p:spPr>
          <a:xfrm>
            <a:off x="2578050" y="4561774"/>
            <a:ext cx="1741618" cy="1175230"/>
          </a:xfrm>
          <a:prstGeom prst="rect">
            <a:avLst/>
          </a:prstGeom>
        </p:spPr>
      </p:pic>
      <p:pic>
        <p:nvPicPr>
          <p:cNvPr id="36" name="Picture 35" descr="60_skew_translucent_supercell_w_blue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0" t="32231" r="43623" b="35056"/>
          <a:stretch/>
        </p:blipFill>
        <p:spPr>
          <a:xfrm>
            <a:off x="3998703" y="4307642"/>
            <a:ext cx="259587" cy="152189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735758" y="5079313"/>
            <a:ext cx="66288" cy="129185"/>
          </a:xfrm>
          <a:custGeom>
            <a:avLst/>
            <a:gdLst>
              <a:gd name="connsiteX0" fmla="*/ 11043 w 73697"/>
              <a:gd name="connsiteY0" fmla="*/ 0 h 172998"/>
              <a:gd name="connsiteX1" fmla="*/ 73622 w 73697"/>
              <a:gd name="connsiteY1" fmla="*/ 88339 h 172998"/>
              <a:gd name="connsiteX2" fmla="*/ 0 w 73697"/>
              <a:gd name="connsiteY2" fmla="*/ 172998 h 17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" h="172998">
                <a:moveTo>
                  <a:pt x="11043" y="0"/>
                </a:moveTo>
                <a:cubicBezTo>
                  <a:pt x="43252" y="29753"/>
                  <a:pt x="75462" y="59506"/>
                  <a:pt x="73622" y="88339"/>
                </a:cubicBezTo>
                <a:cubicBezTo>
                  <a:pt x="71782" y="117172"/>
                  <a:pt x="0" y="172998"/>
                  <a:pt x="0" y="172998"/>
                </a:cubicBezTo>
              </a:path>
            </a:pathLst>
          </a:cu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76821" y="4391508"/>
            <a:ext cx="1853059" cy="1137129"/>
          </a:xfrm>
          <a:prstGeom prst="line">
            <a:avLst/>
          </a:prstGeom>
          <a:ln w="19050">
            <a:solidFill>
              <a:srgbClr val="5994D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9780893" flipV="1">
            <a:off x="2067075" y="5368006"/>
            <a:ext cx="0" cy="128977"/>
          </a:xfrm>
          <a:prstGeom prst="straightConnector1">
            <a:avLst/>
          </a:prstGeom>
          <a:ln w="19050">
            <a:solidFill>
              <a:srgbClr val="5994D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358653" y="4990669"/>
            <a:ext cx="478893" cy="89875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160639" y="4412143"/>
            <a:ext cx="1662719" cy="1024265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977153" y="4856248"/>
            <a:ext cx="1721583" cy="106339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3052705" y="4422992"/>
            <a:ext cx="1632225" cy="100081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2160639" y="4856249"/>
            <a:ext cx="1726901" cy="106339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06" y="5063691"/>
            <a:ext cx="98751" cy="162546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 flipV="1">
            <a:off x="3119207" y="4642407"/>
            <a:ext cx="160018" cy="280856"/>
          </a:xfrm>
          <a:prstGeom prst="straightConnector1">
            <a:avLst/>
          </a:prstGeom>
          <a:ln w="25400">
            <a:solidFill>
              <a:srgbClr val="008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n_mirro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85" y="5201607"/>
            <a:ext cx="205580" cy="145837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3038182" y="4532592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229919" y="5021179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837546" y="5021179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44379" y="5508519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036514" y="5508519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60_skew_translucent_supercell_w_blue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2" t="32231" r="67047" b="35056"/>
          <a:stretch/>
        </p:blipFill>
        <p:spPr>
          <a:xfrm>
            <a:off x="2405420" y="4309875"/>
            <a:ext cx="233099" cy="1521895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640728" y="4531753"/>
            <a:ext cx="119088" cy="116267"/>
          </a:xfrm>
          <a:prstGeom prst="ellipse">
            <a:avLst/>
          </a:prstGeom>
          <a:noFill/>
          <a:ln w="19050">
            <a:solidFill>
              <a:srgbClr val="97242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27" y="4627578"/>
            <a:ext cx="322387" cy="186854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693" y="5092551"/>
            <a:ext cx="322387" cy="2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9" grpId="0"/>
      <p:bldP spid="25" grpId="0" animBg="1"/>
      <p:bldP spid="26" grpId="0" animBg="1"/>
      <p:bldP spid="27" grpId="0" animBg="1"/>
      <p:bldP spid="29" grpId="0"/>
      <p:bldP spid="31" grpId="0"/>
      <p:bldP spid="32" grpId="0"/>
      <p:bldP spid="33" grpId="0"/>
      <p:bldP spid="34" grpId="0"/>
      <p:bldP spid="37" grpId="0" animBg="1"/>
      <p:bldP spid="62" grpId="0" animBg="1"/>
      <p:bldP spid="69" grpId="0" animBg="1"/>
      <p:bldP spid="70" grpId="0" animBg="1"/>
      <p:bldP spid="71" grpId="0" animBg="1"/>
      <p:bldP spid="72" grpId="0" animBg="1"/>
      <p:bldP spid="77" grpId="0" animBg="1"/>
      <p:bldP spid="38" grpId="0" animBg="1"/>
      <p:bldP spid="58" grpId="0" animBg="1"/>
      <p:bldP spid="60" grpId="0" animBg="1"/>
      <p:bldP spid="61" grpId="0" animBg="1"/>
      <p:bldP spid="63" grpId="0" animBg="1"/>
      <p:bldP spid="64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 bwMode="auto">
          <a:xfrm>
            <a:off x="63500" y="5359400"/>
            <a:ext cx="1930400" cy="8763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2032000" y="781723"/>
            <a:ext cx="5054600" cy="577507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3659" y="1993900"/>
            <a:ext cx="1971041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AFLOW-SYM: AFLOW-Online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00" y="2033258"/>
            <a:ext cx="195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endParaRPr lang="en-US" sz="2000" b="1" i="0" dirty="0">
              <a:latin typeface="Calibri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3500" y="5373358"/>
            <a:ext cx="190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AFLOW-online</a:t>
            </a:r>
          </a:p>
          <a:p>
            <a:r>
              <a:rPr lang="en-US" sz="2200" b="1" i="0" dirty="0" smtClean="0">
                <a:latin typeface="Calibri"/>
                <a:cs typeface="Calibri"/>
              </a:rPr>
              <a:t>(AFLOW-SYM)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8" name="Straight Arrow Connector 27"/>
          <p:cNvCxnSpPr>
            <a:stCxn id="30" idx="3"/>
          </p:cNvCxnSpPr>
          <p:nvPr/>
        </p:nvCxnSpPr>
        <p:spPr bwMode="auto">
          <a:xfrm flipV="1">
            <a:off x="1993900" y="4902200"/>
            <a:ext cx="774700" cy="8953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02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AFLOW-SYM: AFLOW-Online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" name="Picture 2" descr="AFLOWSYM_on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74700"/>
            <a:ext cx="3970729" cy="5854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44500" y="2374900"/>
            <a:ext cx="1473200" cy="1270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3700" y="2439658"/>
            <a:ext cx="1600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Enter POSCAR here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 bwMode="auto">
          <a:xfrm flipV="1">
            <a:off x="1917700" y="1917700"/>
            <a:ext cx="876300" cy="1092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ounded Rectangle 18"/>
          <p:cNvSpPr/>
          <p:nvPr/>
        </p:nvSpPr>
        <p:spPr bwMode="auto">
          <a:xfrm>
            <a:off x="7035800" y="4762500"/>
            <a:ext cx="1689100" cy="1270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3100" y="4827258"/>
            <a:ext cx="1739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Select AFLOW-SYM here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 bwMode="auto">
          <a:xfrm flipH="1">
            <a:off x="5524500" y="5397500"/>
            <a:ext cx="1511300" cy="1778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ounded Rectangle 26"/>
          <p:cNvSpPr/>
          <p:nvPr/>
        </p:nvSpPr>
        <p:spPr bwMode="auto">
          <a:xfrm>
            <a:off x="7086600" y="1905000"/>
            <a:ext cx="1689100" cy="9398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73900" y="1969758"/>
            <a:ext cx="1739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Submit here when ready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1" name="Straight Arrow Connector 30"/>
          <p:cNvCxnSpPr>
            <a:stCxn id="27" idx="0"/>
          </p:cNvCxnSpPr>
          <p:nvPr/>
        </p:nvCxnSpPr>
        <p:spPr bwMode="auto">
          <a:xfrm flipH="1" flipV="1">
            <a:off x="6134100" y="939800"/>
            <a:ext cx="1797050" cy="965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021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 animBg="1"/>
      <p:bldP spid="20" grpId="0"/>
      <p:bldP spid="27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 online data repositories</a:t>
            </a: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latin typeface="Calibri"/>
                <a:cs typeface="Calibri"/>
              </a:rPr>
              <a:t>AFLOW.org</a:t>
            </a:r>
            <a:r>
              <a:rPr lang="en-US" sz="2000" dirty="0" smtClean="0">
                <a:latin typeface="Calibri"/>
                <a:cs typeface="Calibri"/>
              </a:rPr>
              <a:t> online web interface</a:t>
            </a: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Running AFLOW calculations</a:t>
            </a:r>
            <a:endParaRPr lang="en-US" sz="2000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8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37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Use AFLOW</a:t>
            </a:r>
            <a:r>
              <a:rPr lang="en-US" sz="2000" i="0" dirty="0">
                <a:latin typeface="Calibri"/>
                <a:cs typeface="Calibri"/>
              </a:rPr>
              <a:t>-</a:t>
            </a:r>
            <a:r>
              <a:rPr lang="en-US" sz="2000" i="0" dirty="0" smtClean="0">
                <a:latin typeface="Calibri"/>
                <a:cs typeface="Calibri"/>
              </a:rPr>
              <a:t>SYM to determine the symmetry properties of the structure that you generated </a:t>
            </a:r>
            <a:r>
              <a:rPr lang="en-US" sz="2000" i="0" dirty="0">
                <a:latin typeface="Calibri"/>
                <a:cs typeface="Calibri"/>
              </a:rPr>
              <a:t>using prototype you selected from the Library of Crystallographic Prototypes at </a:t>
            </a:r>
            <a:r>
              <a:rPr lang="en-US" sz="2000" i="0" dirty="0" err="1">
                <a:latin typeface="Calibri"/>
                <a:cs typeface="Calibri"/>
              </a:rPr>
              <a:t>aflow.org</a:t>
            </a:r>
            <a:r>
              <a:rPr lang="en-US" sz="2000" i="0" dirty="0">
                <a:latin typeface="Calibri"/>
                <a:cs typeface="Calibri"/>
              </a:rPr>
              <a:t>/</a:t>
            </a:r>
            <a:r>
              <a:rPr lang="en-US" sz="2000" i="0" dirty="0" err="1">
                <a:latin typeface="Calibri"/>
                <a:cs typeface="Calibri"/>
              </a:rPr>
              <a:t>CrystalDatabase</a:t>
            </a:r>
            <a:r>
              <a:rPr lang="en-US" sz="2000" i="0" dirty="0">
                <a:latin typeface="Calibri"/>
                <a:cs typeface="Calibri"/>
              </a:rPr>
              <a:t>/. </a:t>
            </a:r>
            <a:r>
              <a:rPr lang="en-US" sz="2000" i="0" dirty="0" smtClean="0">
                <a:latin typeface="Calibri"/>
                <a:cs typeface="Calibri"/>
              </a:rPr>
              <a:t>What are the space group number and Pearson symbol for this material?</a:t>
            </a:r>
            <a:endParaRPr lang="en-US" sz="2000" i="0" dirty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>
                <a:latin typeface="Calibri"/>
                <a:cs typeface="Calibri"/>
              </a:rPr>
              <a:t>Use AFLOW-SYM to determine the symmetry properties of the structures that you generated for the prototype A_hR1_166_a. How do the choice of parameters affect the symmetry of the structure? 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95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online data repositories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solidFill>
                  <a:srgbClr val="BFBFBF"/>
                </a:solidFill>
                <a:latin typeface="Calibri"/>
                <a:cs typeface="Calibri"/>
              </a:rPr>
              <a:t>AFLOW.org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 online web interface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Running AFLOW calculations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9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7362" y="870400"/>
            <a:ext cx="8289276" cy="547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Convex hull phase diagram: formation enthalpy </a:t>
            </a:r>
            <a:r>
              <a:rPr lang="en-US" sz="2400" dirty="0" smtClean="0">
                <a:latin typeface="Calibri"/>
                <a:cs typeface="Calibri"/>
              </a:rPr>
              <a:t>vs.</a:t>
            </a:r>
            <a:r>
              <a:rPr lang="en-US" sz="2400" i="0" dirty="0" smtClean="0">
                <a:latin typeface="Calibri"/>
                <a:cs typeface="Calibri"/>
              </a:rPr>
              <a:t> concentration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575800" y="3394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\Delta H (A_{N_{\</a:t>
            </a:r>
            <a:r>
              <a:rPr lang="en-US" dirty="0" err="1"/>
              <a:t>mathrm</a:t>
            </a:r>
            <a:r>
              <a:rPr lang="en-US" dirty="0"/>
              <a:t> A}} B_{N_{\</a:t>
            </a:r>
            <a:r>
              <a:rPr lang="en-US" dirty="0" err="1"/>
              <a:t>mathrm</a:t>
            </a:r>
            <a:r>
              <a:rPr lang="en-US" dirty="0"/>
              <a:t> B}}) = H (A_{N_{\</a:t>
            </a:r>
            <a:r>
              <a:rPr lang="en-US" dirty="0" err="1"/>
              <a:t>mathrm</a:t>
            </a:r>
            <a:r>
              <a:rPr lang="en-US" dirty="0"/>
              <a:t> A}} B_{N_{\</a:t>
            </a:r>
            <a:r>
              <a:rPr lang="en-US" dirty="0" err="1"/>
              <a:t>mathrm</a:t>
            </a:r>
            <a:r>
              <a:rPr lang="en-US" dirty="0"/>
              <a:t> B}}) - (N_{\</a:t>
            </a:r>
            <a:r>
              <a:rPr lang="en-US" dirty="0" err="1"/>
              <a:t>mathrm</a:t>
            </a:r>
            <a:r>
              <a:rPr lang="en-US" dirty="0"/>
              <a:t> A}H(A) + N_{\</a:t>
            </a:r>
            <a:r>
              <a:rPr lang="en-US" dirty="0" err="1"/>
              <a:t>mathrm</a:t>
            </a:r>
            <a:r>
              <a:rPr lang="en-US" dirty="0"/>
              <a:t> B} H(B))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09200" y="53249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\Delta H (A_{x_{\</a:t>
            </a:r>
            <a:r>
              <a:rPr lang="en-US" dirty="0" err="1"/>
              <a:t>mathrm</a:t>
            </a:r>
            <a:r>
              <a:rPr lang="en-US" dirty="0"/>
              <a:t> A}} B_{x_{\</a:t>
            </a:r>
            <a:r>
              <a:rPr lang="en-US" dirty="0" err="1"/>
              <a:t>mathrm</a:t>
            </a:r>
            <a:r>
              <a:rPr lang="en-US" dirty="0"/>
              <a:t> B}}) = H (A_{x_{\</a:t>
            </a:r>
            <a:r>
              <a:rPr lang="en-US" dirty="0" err="1"/>
              <a:t>mathrm</a:t>
            </a:r>
            <a:r>
              <a:rPr lang="en-US" dirty="0"/>
              <a:t> A}} B_{x_{\</a:t>
            </a:r>
            <a:r>
              <a:rPr lang="en-US" dirty="0" err="1"/>
              <a:t>mathrm</a:t>
            </a:r>
            <a:r>
              <a:rPr lang="en-US" dirty="0"/>
              <a:t> B}}) - (x_{\</a:t>
            </a:r>
            <a:r>
              <a:rPr lang="en-US" dirty="0" err="1"/>
              <a:t>mathrm</a:t>
            </a:r>
            <a:r>
              <a:rPr lang="en-US" dirty="0"/>
              <a:t> A}H(A) + x_{\</a:t>
            </a:r>
            <a:r>
              <a:rPr lang="en-US" dirty="0" err="1"/>
              <a:t>mathrm</a:t>
            </a:r>
            <a:r>
              <a:rPr lang="en-US" dirty="0"/>
              <a:t> B} H(B))</a:t>
            </a:r>
          </a:p>
        </p:txBody>
      </p:sp>
      <p:pic>
        <p:nvPicPr>
          <p:cNvPr id="8" name="Picture 7" descr="Delta_H_(A_x_m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714143"/>
            <a:ext cx="7315200" cy="32649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74778" y="6128200"/>
            <a:ext cx="7994445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API keywords: </a:t>
            </a:r>
            <a:r>
              <a:rPr lang="en-US" sz="2000" i="0" dirty="0" err="1" smtClean="0">
                <a:latin typeface="Andale Mono"/>
                <a:cs typeface="Andale Mono"/>
              </a:rPr>
              <a:t>enthalpy_formation_atom</a:t>
            </a:r>
            <a:r>
              <a:rPr lang="en-US" sz="2000" i="0" dirty="0" smtClean="0">
                <a:latin typeface="Andale Mono"/>
                <a:cs typeface="Andale Mono"/>
              </a:rPr>
              <a:t>, </a:t>
            </a:r>
            <a:r>
              <a:rPr lang="en-US" sz="2000" i="0" dirty="0" err="1" smtClean="0">
                <a:latin typeface="Andale Mono"/>
                <a:cs typeface="Andale Mono"/>
              </a:rPr>
              <a:t>energy_cell</a:t>
            </a:r>
            <a:r>
              <a:rPr lang="en-US" sz="2000" i="0" dirty="0" smtClean="0">
                <a:latin typeface="Andale Mono"/>
                <a:cs typeface="Andale Mono"/>
              </a:rPr>
              <a:t>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</a:t>
            </a:r>
            <a:r>
              <a:rPr lang="en-US" sz="1400" i="0" dirty="0" err="1" smtClean="0">
                <a:latin typeface="Calibri"/>
                <a:cs typeface="Calibri"/>
              </a:rPr>
              <a:t>arXiv</a:t>
            </a:r>
            <a:r>
              <a:rPr lang="en-US" sz="1400" i="0" dirty="0" smtClean="0">
                <a:latin typeface="Calibri"/>
                <a:cs typeface="Calibri"/>
              </a:rPr>
              <a:t>:</a:t>
            </a:r>
            <a:r>
              <a:rPr lang="is-IS" sz="1400" i="0" dirty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86602"/>
            <a:ext cx="6400800" cy="43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AFLOW-CHULL: 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Convex Hull Phase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Diagram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34213" y="1041400"/>
            <a:ext cx="4675575" cy="622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Ternary convex hull phase diagrams: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Hull_Ap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9392" y="2228237"/>
            <a:ext cx="4340356" cy="240754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264725" y="5337568"/>
            <a:ext cx="6614551" cy="6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lvl="0" indent="-342900" algn="l" rtl="0" eaLnBrk="0" fontAlgn="base" hangingPunct="0">
              <a:spcBef>
                <a:spcPts val="0"/>
              </a:spcBef>
              <a:spcAft>
                <a:spcPct val="0"/>
              </a:spcAft>
              <a:buFont typeface="Symbol" charset="2"/>
              <a:buChar char="¨"/>
              <a:defRPr sz="320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742950" lvl="1" indent="-285750" algn="l" rtl="0" eaLnBrk="0" fontAlgn="base" hangingPunct="0">
              <a:spcBef>
                <a:spcPts val="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lvl="2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lvl="3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lvl="4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lvl="5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lvl="6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lvl="7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lvl="8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Interactive online application: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>
                <a:latin typeface="Calibri"/>
                <a:cs typeface="Calibri"/>
              </a:rPr>
              <a:t>/</a:t>
            </a:r>
            <a:r>
              <a:rPr lang="en-US" sz="2400" i="0" dirty="0" err="1">
                <a:latin typeface="Calibri"/>
                <a:cs typeface="Calibri"/>
              </a:rPr>
              <a:t>aflow</a:t>
            </a:r>
            <a:r>
              <a:rPr lang="en-US" sz="2400" i="0" dirty="0" err="1" smtClean="0">
                <a:latin typeface="Calibri"/>
                <a:cs typeface="Calibri"/>
              </a:rPr>
              <a:t>-chull</a:t>
            </a:r>
            <a:endParaRPr lang="en-US" sz="2400" i="0" dirty="0" smtClean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42352"/>
            <a:ext cx="4572000" cy="31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5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AFLOW-CHULL: Data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curation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9" y="919522"/>
            <a:ext cx="4114800" cy="2755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94" y="857191"/>
            <a:ext cx="4114800" cy="287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55" y="3741751"/>
            <a:ext cx="4114800" cy="280362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1708647" y="2640416"/>
            <a:ext cx="457200" cy="4572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68028" y="959321"/>
            <a:ext cx="4312734" cy="2192732"/>
            <a:chOff x="868028" y="959321"/>
            <a:chExt cx="4312734" cy="2192732"/>
          </a:xfrm>
        </p:grpSpPr>
        <p:sp>
          <p:nvSpPr>
            <p:cNvPr id="4" name="Rectangle 3"/>
            <p:cNvSpPr/>
            <p:nvPr/>
          </p:nvSpPr>
          <p:spPr bwMode="auto">
            <a:xfrm>
              <a:off x="868028" y="968457"/>
              <a:ext cx="3097493" cy="75832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3965522" y="959321"/>
              <a:ext cx="121524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3956385" y="1717641"/>
              <a:ext cx="959400" cy="143441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2613029" y="1735766"/>
            <a:ext cx="3917943" cy="475239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>
                <a:latin typeface="Calibri"/>
                <a:cs typeface="Calibri"/>
              </a:rPr>
              <a:t>o</a:t>
            </a:r>
            <a:r>
              <a:rPr lang="en-US" sz="2400" i="0" dirty="0" smtClean="0">
                <a:latin typeface="Calibri"/>
                <a:cs typeface="Calibri"/>
              </a:rPr>
              <a:t>utlier detection and removal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603177" y="3956055"/>
            <a:ext cx="2492322" cy="2329772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lvl="0" indent="-342900" algn="l" rtl="0" eaLnBrk="0" fontAlgn="base" hangingPunct="0">
              <a:spcBef>
                <a:spcPts val="0"/>
              </a:spcBef>
              <a:spcAft>
                <a:spcPct val="0"/>
              </a:spcAft>
              <a:buFont typeface="Symbol" charset="2"/>
              <a:buChar char="¨"/>
              <a:defRPr sz="320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742950" lvl="1" indent="-285750" algn="l" rtl="0" eaLnBrk="0" fontAlgn="base" hangingPunct="0">
              <a:spcBef>
                <a:spcPts val="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lvl="2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lvl="3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lvl="4" indent="-228600" algn="l" rtl="0" eaLnBrk="0" fontAlgn="base" hangingPunct="0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lvl="5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lvl="6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lvl="7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lvl="8" indent="-228600" algn="l" rtl="0" fontAlgn="base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Te3Zr1_ICSD_</a:t>
            </a:r>
            <a:r>
              <a:rPr lang="en-US" sz="2000" b="1" i="0" dirty="0" smtClean="0">
                <a:latin typeface="Calibri"/>
                <a:cs typeface="Calibri"/>
              </a:rPr>
              <a:t>42076</a:t>
            </a:r>
          </a:p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Te3Zr1_ICSD_653211</a:t>
            </a:r>
          </a:p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Te3Zr1_ICSD_653232</a:t>
            </a:r>
          </a:p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Te3Zr1_ICSD_51004</a:t>
            </a:r>
          </a:p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Te3Zr1_ICSD_71033</a:t>
            </a:r>
          </a:p>
          <a:p>
            <a:pPr marL="0" indent="0" algn="ctr">
              <a:buNone/>
            </a:pPr>
            <a:r>
              <a:rPr lang="en-US" sz="2000" i="0" dirty="0">
                <a:latin typeface="Calibri"/>
                <a:cs typeface="Calibri"/>
              </a:rPr>
              <a:t>Te3Zr1_ICSD_86763</a:t>
            </a:r>
            <a:endParaRPr lang="en-US" sz="2000" i="0" dirty="0" smtClean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sz="2000" i="0" dirty="0">
                <a:latin typeface="Calibri"/>
                <a:cs typeface="Calibri"/>
              </a:rPr>
              <a:t>Te3Zr1_ICSD_86764</a:t>
            </a:r>
            <a:endParaRPr lang="en-US" sz="2000" i="0" dirty="0" smtClean="0">
              <a:latin typeface="Calibri"/>
              <a:cs typeface="Calibri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410571" y="3965192"/>
            <a:ext cx="3184909" cy="2325936"/>
            <a:chOff x="2410571" y="3965192"/>
            <a:chExt cx="3184909" cy="2325936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410571" y="5079564"/>
              <a:ext cx="293972" cy="681979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711817" y="3965192"/>
              <a:ext cx="2843568" cy="111884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2706391" y="5767531"/>
              <a:ext cx="2889089" cy="52359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3477004" y="4689201"/>
            <a:ext cx="2189992" cy="475239"/>
          </a:xfrm>
          <a:prstGeom prst="rect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>
                <a:latin typeface="Calibri"/>
                <a:cs typeface="Calibri"/>
              </a:rPr>
              <a:t>s</a:t>
            </a:r>
            <a:r>
              <a:rPr lang="en-US" sz="2400" i="0" dirty="0" smtClean="0">
                <a:latin typeface="Calibri"/>
                <a:cs typeface="Calibri"/>
              </a:rPr>
              <a:t>tructure match</a:t>
            </a:r>
          </a:p>
        </p:txBody>
      </p:sp>
    </p:spTree>
    <p:extLst>
      <p:ext uri="{BB962C8B-B14F-4D97-AF65-F5344CB8AC3E}">
        <p14:creationId xmlns:p14="http://schemas.microsoft.com/office/powerpoint/2010/main" val="32527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AFLOW-CHULL: Thermodynamic analyses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53288"/>
            <a:ext cx="4572000" cy="32240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928"/>
            <a:ext cx="4572000" cy="3224024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581700" y="1357656"/>
            <a:ext cx="3637201" cy="475239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>
                <a:latin typeface="Calibri"/>
                <a:cs typeface="Calibri"/>
              </a:rPr>
              <a:t>d</a:t>
            </a:r>
            <a:r>
              <a:rPr lang="en-US" sz="2400" i="0" dirty="0" smtClean="0">
                <a:latin typeface="Calibri"/>
                <a:cs typeface="Calibri"/>
              </a:rPr>
              <a:t>ecomposition reaction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950500" y="1357656"/>
            <a:ext cx="3637201" cy="475239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>
                <a:latin typeface="Calibri"/>
                <a:cs typeface="Calibri"/>
              </a:rPr>
              <a:t>s</a:t>
            </a:r>
            <a:r>
              <a:rPr lang="en-US" sz="2400" i="0" dirty="0" smtClean="0">
                <a:latin typeface="Calibri"/>
                <a:cs typeface="Calibri"/>
              </a:rPr>
              <a:t>tability criterion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4721896" y="2671663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Pd</a:t>
            </a:r>
            <a:r>
              <a:rPr lang="en-US" dirty="0"/>
              <a:t>}_{2}\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Pt</a:t>
            </a:r>
            <a:r>
              <a:rPr lang="en-US" dirty="0"/>
              <a:t>}_{3} \to 1.5 ~ 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PdPt</a:t>
            </a:r>
            <a:r>
              <a:rPr lang="en-US" dirty="0"/>
              <a:t>} + 0.5 ~ 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PdPt</a:t>
            </a:r>
            <a:r>
              <a:rPr lang="en-US" dirty="0"/>
              <a:t>}_{3}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57200" y="5289712"/>
            <a:ext cx="3657600" cy="641914"/>
            <a:chOff x="457200" y="4824772"/>
            <a:chExt cx="3657600" cy="64191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824772"/>
              <a:ext cx="3657600" cy="230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922" y="5228943"/>
              <a:ext cx="2056156" cy="237743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-4464757" y="4121580"/>
            <a:ext cx="4464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\Delta H_{\</a:t>
            </a:r>
            <a:r>
              <a:rPr lang="en-US" dirty="0" err="1"/>
              <a:t>mathrm</a:t>
            </a:r>
            <a:r>
              <a:rPr lang="en-US" dirty="0"/>
              <a:t>{f}} = 3~\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meV</a:t>
            </a:r>
            <a:r>
              <a:rPr lang="en-US" dirty="0"/>
              <a:t>/atom}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517" y="5289712"/>
            <a:ext cx="1856966" cy="23774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4180184" y="4960756"/>
            <a:ext cx="4259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\delta_{\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sc</a:t>
            </a:r>
            <a:r>
              <a:rPr lang="en-US" dirty="0"/>
              <a:t>}}=6~\</a:t>
            </a:r>
            <a:r>
              <a:rPr lang="en-US" dirty="0" err="1"/>
              <a:t>mathrm</a:t>
            </a:r>
            <a:r>
              <a:rPr lang="en-US" dirty="0"/>
              <a:t>{</a:t>
            </a:r>
            <a:r>
              <a:rPr lang="en-US" dirty="0" err="1"/>
              <a:t>meV</a:t>
            </a:r>
            <a:r>
              <a:rPr lang="en-US" dirty="0"/>
              <a:t>/atom}</a:t>
            </a:r>
          </a:p>
        </p:txBody>
      </p:sp>
    </p:spTree>
    <p:extLst>
      <p:ext uri="{BB962C8B-B14F-4D97-AF65-F5344CB8AC3E}">
        <p14:creationId xmlns:p14="http://schemas.microsoft.com/office/powerpoint/2010/main" val="61419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700"/>
            <a:ext cx="8229600" cy="54261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6667562" y="812970"/>
            <a:ext cx="363232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chull</a:t>
            </a:r>
            <a:r>
              <a:rPr lang="en-US" i="0" dirty="0" smtClean="0">
                <a:latin typeface="Andale Mono"/>
                <a:cs typeface="Andale Mono"/>
              </a:rPr>
              <a:t> --alloy=</a:t>
            </a:r>
            <a:r>
              <a:rPr lang="en-US" i="0" dirty="0" err="1" smtClean="0">
                <a:latin typeface="Andale Mono"/>
                <a:cs typeface="Andale Mono"/>
              </a:rPr>
              <a:t>AgAuCd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488741" y="3040014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8149141" y="4975177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6955341" y="5033914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6200000">
            <a:off x="1176841" y="2295477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</p:cxnSp>
      <p:sp>
        <p:nvSpPr>
          <p:cNvPr id="7" name="Rectangle 6"/>
          <p:cNvSpPr/>
          <p:nvPr/>
        </p:nvSpPr>
        <p:spPr>
          <a:xfrm>
            <a:off x="1219086" y="872123"/>
            <a:ext cx="6705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0" dirty="0" smtClean="0">
                <a:latin typeface="Calibri"/>
                <a:cs typeface="Calibri"/>
              </a:rPr>
              <a:t>Go </a:t>
            </a:r>
            <a:r>
              <a:rPr lang="en-US" sz="2400" i="0" dirty="0">
                <a:latin typeface="Calibri"/>
                <a:cs typeface="Calibri"/>
              </a:rPr>
              <a:t>to </a:t>
            </a:r>
            <a:r>
              <a:rPr lang="en-US" sz="2400" i="0" dirty="0" err="1">
                <a:latin typeface="Calibri"/>
                <a:cs typeface="Calibri"/>
              </a:rPr>
              <a:t>aflow.org</a:t>
            </a:r>
            <a:r>
              <a:rPr lang="en-US" sz="2400" i="0" dirty="0">
                <a:latin typeface="Calibri"/>
                <a:cs typeface="Calibri"/>
              </a:rPr>
              <a:t>/</a:t>
            </a:r>
            <a:r>
              <a:rPr lang="en-US" sz="2400" i="0" dirty="0" err="1">
                <a:latin typeface="Calibri"/>
                <a:cs typeface="Calibri"/>
              </a:rPr>
              <a:t>aflow-chull</a:t>
            </a:r>
            <a:r>
              <a:rPr lang="en-US" sz="2400" i="0" dirty="0">
                <a:latin typeface="Calibri"/>
                <a:cs typeface="Calibri"/>
              </a:rPr>
              <a:t> and </a:t>
            </a:r>
            <a:r>
              <a:rPr lang="en-US" sz="2400" i="0" dirty="0" smtClean="0">
                <a:latin typeface="Calibri"/>
                <a:cs typeface="Calibri"/>
              </a:rPr>
              <a:t>type/select </a:t>
            </a:r>
            <a:r>
              <a:rPr lang="en-US" sz="2400" i="0" dirty="0" err="1">
                <a:latin typeface="Calibri"/>
                <a:cs typeface="Calibri"/>
              </a:rPr>
              <a:t>AgAuCd</a:t>
            </a:r>
            <a:endParaRPr lang="en-US" sz="2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62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0287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Click “Download PDF”</a:t>
            </a:r>
            <a:endParaRPr lang="en-US" sz="2000" i="0" dirty="0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6667562" y="812970"/>
            <a:ext cx="363232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chull</a:t>
            </a:r>
            <a:r>
              <a:rPr lang="en-US" i="0" dirty="0" smtClean="0">
                <a:latin typeface="Andale Mono"/>
                <a:cs typeface="Andale Mono"/>
              </a:rPr>
              <a:t> --alloy=</a:t>
            </a:r>
            <a:r>
              <a:rPr lang="en-US" i="0" dirty="0" err="1" smtClean="0">
                <a:latin typeface="Andale Mono"/>
                <a:cs typeface="Andale Mono"/>
              </a:rPr>
              <a:t>AgAuCd</a:t>
            </a:r>
            <a:endParaRPr lang="en-US" i="0" dirty="0">
              <a:latin typeface="Andale Mono"/>
              <a:cs typeface="Andale Mo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214"/>
            <a:ext cx="9144000" cy="4357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2657255"/>
            <a:ext cx="9144000" cy="73711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066048" y="2869129"/>
            <a:ext cx="1053171" cy="24450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6508594" y="3083480"/>
            <a:ext cx="2561064" cy="24450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0" y="3484923"/>
            <a:ext cx="9144000" cy="2724448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48732" y="3491118"/>
            <a:ext cx="1152294" cy="24450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7635451" y="3512082"/>
            <a:ext cx="1395156" cy="24450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0" y="3739192"/>
            <a:ext cx="9144000" cy="30749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0" y="5270321"/>
            <a:ext cx="9144000" cy="30749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927166" y="5574838"/>
            <a:ext cx="6125997" cy="63163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 cmpd="sng">
            <a:noFill/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700"/>
            <a:ext cx="8229600" cy="54261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6667562" y="812970"/>
            <a:ext cx="363232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chull</a:t>
            </a:r>
            <a:r>
              <a:rPr lang="en-US" i="0" dirty="0" smtClean="0">
                <a:latin typeface="Andale Mono"/>
                <a:cs typeface="Andale Mono"/>
              </a:rPr>
              <a:t> --alloy=</a:t>
            </a:r>
            <a:r>
              <a:rPr lang="en-US" i="0" dirty="0" err="1" smtClean="0">
                <a:latin typeface="Andale Mono"/>
                <a:cs typeface="Andale Mono"/>
              </a:rPr>
              <a:t>AgAuCd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1240341" y="2633614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1717055" y="846723"/>
            <a:ext cx="5709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0" dirty="0" smtClean="0">
                <a:latin typeface="Calibri"/>
                <a:cs typeface="Calibri"/>
              </a:rPr>
              <a:t>Click “Highlight Hull Points” and click on one</a:t>
            </a:r>
            <a:endParaRPr lang="en-US" sz="2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8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6667562" y="812970"/>
            <a:ext cx="363232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chull</a:t>
            </a:r>
            <a:r>
              <a:rPr lang="en-US" i="0" dirty="0" smtClean="0">
                <a:latin typeface="Andale Mono"/>
                <a:cs typeface="Andale Mono"/>
              </a:rPr>
              <a:t> --alloy=</a:t>
            </a:r>
            <a:r>
              <a:rPr lang="en-US" i="0" dirty="0" err="1" smtClean="0">
                <a:latin typeface="Andale Mono"/>
                <a:cs typeface="Andale Mono"/>
              </a:rPr>
              <a:t>AgAuCd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4100"/>
            <a:ext cx="8229600" cy="54428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17055" y="846723"/>
            <a:ext cx="5709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0" dirty="0" smtClean="0">
                <a:latin typeface="Calibri"/>
                <a:cs typeface="Calibri"/>
              </a:rPr>
              <a:t>Click “Highlight Hull Points” and click on one</a:t>
            </a:r>
            <a:endParaRPr lang="en-US" sz="2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24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 online data repositories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AFLOW.org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online web interface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Running AFLOW calculations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40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19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What is the distance of Al</a:t>
            </a:r>
            <a:r>
              <a:rPr lang="en-US" sz="2000" i="0" baseline="-25000" dirty="0" smtClean="0">
                <a:latin typeface="Calibri"/>
                <a:cs typeface="Calibri"/>
              </a:rPr>
              <a:t>17</a:t>
            </a:r>
            <a:r>
              <a:rPr lang="en-US" sz="2000" i="0" dirty="0" smtClean="0">
                <a:latin typeface="Calibri"/>
                <a:cs typeface="Calibri"/>
              </a:rPr>
              <a:t>Co</a:t>
            </a:r>
            <a:r>
              <a:rPr lang="en-US" sz="2000" i="0" baseline="-25000" dirty="0" smtClean="0">
                <a:latin typeface="Calibri"/>
                <a:cs typeface="Calibri"/>
              </a:rPr>
              <a:t>12</a:t>
            </a:r>
            <a:r>
              <a:rPr lang="en-US" sz="2000" i="0" dirty="0" smtClean="0">
                <a:latin typeface="Calibri"/>
                <a:cs typeface="Calibri"/>
              </a:rPr>
              <a:t> from the hull?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What is the stability criterion of Te</a:t>
            </a:r>
            <a:r>
              <a:rPr lang="en-US" sz="2000" i="0" baseline="-25000" dirty="0" smtClean="0">
                <a:latin typeface="Calibri"/>
                <a:cs typeface="Calibri"/>
              </a:rPr>
              <a:t>2</a:t>
            </a:r>
            <a:r>
              <a:rPr lang="en-US" sz="2000" i="0" dirty="0" smtClean="0">
                <a:latin typeface="Calibri"/>
                <a:cs typeface="Calibri"/>
              </a:rPr>
              <a:t>Zr?</a:t>
            </a:r>
            <a:endParaRPr lang="en-US" sz="2000" i="0" dirty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What is the energy of the </a:t>
            </a:r>
            <a:r>
              <a:rPr lang="en-US" sz="2000" i="0" dirty="0" err="1" smtClean="0">
                <a:latin typeface="Calibri"/>
                <a:cs typeface="Calibri"/>
              </a:rPr>
              <a:t>CuZr</a:t>
            </a:r>
            <a:r>
              <a:rPr lang="en-US" sz="2000" i="0" dirty="0" smtClean="0">
                <a:latin typeface="Calibri"/>
                <a:cs typeface="Calibri"/>
              </a:rPr>
              <a:t> hull at </a:t>
            </a:r>
            <a:r>
              <a:rPr lang="en-US" sz="2000" dirty="0" smtClean="0">
                <a:latin typeface="Calibri"/>
                <a:cs typeface="Calibri"/>
              </a:rPr>
              <a:t>x </a:t>
            </a:r>
            <a:r>
              <a:rPr lang="en-US" sz="2000" i="0" dirty="0" smtClean="0">
                <a:latin typeface="Calibri"/>
                <a:cs typeface="Calibri"/>
              </a:rPr>
              <a:t>= 0.5?</a:t>
            </a:r>
            <a:endParaRPr lang="en-US" sz="2000" i="0" dirty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>
                <a:latin typeface="Calibri"/>
                <a:cs typeface="Calibri"/>
              </a:rPr>
              <a:t>What is the most stable structure on the </a:t>
            </a:r>
            <a:r>
              <a:rPr lang="en-US" sz="2000" i="0" dirty="0" err="1">
                <a:latin typeface="Calibri"/>
                <a:cs typeface="Calibri"/>
              </a:rPr>
              <a:t>MnPdPt</a:t>
            </a:r>
            <a:r>
              <a:rPr lang="en-US" sz="2000" i="0" dirty="0">
                <a:latin typeface="Calibri"/>
                <a:cs typeface="Calibri"/>
              </a:rPr>
              <a:t> hull?</a:t>
            </a: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06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" y="1011764"/>
            <a:ext cx="8229600" cy="607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charset="2"/>
              <a:buChar char="¨"/>
              <a:defRPr sz="320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Arial"/>
              <a:buChar char="•"/>
            </a:pPr>
            <a:r>
              <a:rPr lang="en-US" sz="2400" i="0" dirty="0" smtClean="0">
                <a:latin typeface="Calibri"/>
                <a:cs typeface="Calibri"/>
              </a:rPr>
              <a:t>Apply set of independent normal and shear strains</a:t>
            </a: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47801" y="1785740"/>
            <a:ext cx="2755900" cy="176593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46300" y="2369113"/>
            <a:ext cx="1333500" cy="1037167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0063" y="2369113"/>
            <a:ext cx="1037167" cy="1037167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3"/>
            <a:endCxn id="8" idx="3"/>
          </p:cNvCxnSpPr>
          <p:nvPr/>
        </p:nvCxnSpPr>
        <p:spPr>
          <a:xfrm>
            <a:off x="3187230" y="2887697"/>
            <a:ext cx="29257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447800" y="1798677"/>
            <a:ext cx="2755900" cy="5135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Normal strain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03801" y="1785740"/>
            <a:ext cx="2625781" cy="176593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003800" y="1798677"/>
            <a:ext cx="2628900" cy="5135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Shear strain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16411" y="2369113"/>
            <a:ext cx="1037167" cy="1037167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56400" y="2489200"/>
            <a:ext cx="2667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/>
        </p:nvSpPr>
        <p:spPr>
          <a:xfrm>
            <a:off x="5716411" y="2374930"/>
            <a:ext cx="1317037" cy="1031350"/>
          </a:xfrm>
          <a:prstGeom prst="parallelogram">
            <a:avLst/>
          </a:prstGeom>
          <a:noFill/>
          <a:ln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97773" y="3826897"/>
            <a:ext cx="7319904" cy="232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Use strain-stress data to calculate elastic properties:</a:t>
            </a:r>
          </a:p>
          <a:p>
            <a:pPr lvl="1"/>
            <a:r>
              <a:rPr lang="en-US" sz="2000" i="0" dirty="0" smtClean="0">
                <a:latin typeface="Calibri"/>
                <a:cs typeface="Calibri"/>
              </a:rPr>
              <a:t>6x6 elastic tensors</a:t>
            </a:r>
          </a:p>
          <a:p>
            <a:pPr lvl="1"/>
            <a:r>
              <a:rPr lang="en-US" sz="2000" i="0" dirty="0" smtClean="0">
                <a:latin typeface="Calibri"/>
                <a:cs typeface="Calibri"/>
              </a:rPr>
              <a:t>Bulk and shear modulus</a:t>
            </a:r>
          </a:p>
          <a:p>
            <a:pPr lvl="1"/>
            <a:r>
              <a:rPr lang="en-US" sz="2000" i="0" dirty="0" smtClean="0">
                <a:latin typeface="Calibri"/>
                <a:cs typeface="Calibri"/>
              </a:rPr>
              <a:t>Poisson ratio</a:t>
            </a:r>
          </a:p>
          <a:p>
            <a:pPr lvl="1"/>
            <a:r>
              <a:rPr lang="en-US" sz="2000" i="0" dirty="0" smtClean="0">
                <a:latin typeface="Calibri"/>
                <a:cs typeface="Calibri"/>
              </a:rPr>
              <a:t>Combine with AGL (Debye model) to get more accurate Debye temperature and thermal conductivity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AEL: Elastic constants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Phys. Rev. Mater.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b="1" i="0" dirty="0" smtClean="0">
                <a:latin typeface="Calibri"/>
                <a:cs typeface="Calibri"/>
              </a:rPr>
              <a:t>1</a:t>
            </a:r>
            <a:r>
              <a:rPr lang="en-US" sz="1400" i="0" dirty="0" smtClean="0">
                <a:latin typeface="Calibri"/>
                <a:cs typeface="Calibri"/>
              </a:rPr>
              <a:t>, 015401 (</a:t>
            </a:r>
            <a:r>
              <a:rPr lang="en-US" sz="1400" i="0" dirty="0">
                <a:latin typeface="Calibri"/>
                <a:cs typeface="Calibri"/>
              </a:rPr>
              <a:t>2017) </a:t>
            </a:r>
          </a:p>
        </p:txBody>
      </p:sp>
    </p:spTree>
    <p:extLst>
      <p:ext uri="{BB962C8B-B14F-4D97-AF65-F5344CB8AC3E}">
        <p14:creationId xmlns:p14="http://schemas.microsoft.com/office/powerpoint/2010/main" val="85386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/>
          <p:cNvSpPr txBox="1">
            <a:spLocks/>
          </p:cNvSpPr>
          <p:nvPr/>
        </p:nvSpPr>
        <p:spPr>
          <a:xfrm>
            <a:off x="213836" y="1842067"/>
            <a:ext cx="4356100" cy="5079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…,           ,            ,              ,…</a:t>
            </a:r>
          </a:p>
        </p:txBody>
      </p:sp>
      <p:pic>
        <p:nvPicPr>
          <p:cNvPr id="61" name="Picture 60" descr="Si_EV_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6320" y="1802183"/>
            <a:ext cx="2430214" cy="3144982"/>
          </a:xfrm>
          <a:prstGeom prst="rect">
            <a:avLst/>
          </a:prstGeom>
        </p:spPr>
      </p:pic>
      <p:pic>
        <p:nvPicPr>
          <p:cNvPr id="62" name="Picture 61" descr="Si_EV_data_polyfi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8156" y="1771051"/>
            <a:ext cx="2446049" cy="3165475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141436" y="1016263"/>
            <a:ext cx="3753441" cy="493871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37637" y="1016265"/>
            <a:ext cx="4444999" cy="1901899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39700" y="1097228"/>
            <a:ext cx="4445000" cy="5079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Different volume cells</a:t>
            </a:r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>
            <a:off x="4582636" y="1967215"/>
            <a:ext cx="558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5143500" y="1210893"/>
            <a:ext cx="3759200" cy="935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E(V) data from DFT</a:t>
            </a:r>
          </a:p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(VASP, QE, etc.)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39436" y="1753167"/>
            <a:ext cx="812800" cy="8128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55436" y="1588067"/>
            <a:ext cx="1130300" cy="1130300"/>
            <a:chOff x="2844800" y="1989440"/>
            <a:chExt cx="1130300" cy="1130300"/>
          </a:xfrm>
        </p:grpSpPr>
        <p:sp>
          <p:nvSpPr>
            <p:cNvPr id="31" name="Rectangle 30"/>
            <p:cNvSpPr/>
            <p:nvPr/>
          </p:nvSpPr>
          <p:spPr>
            <a:xfrm>
              <a:off x="3003550" y="2154540"/>
              <a:ext cx="812800" cy="8128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44800" y="1989440"/>
              <a:ext cx="1130300" cy="11303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31" idx="3"/>
              <a:endCxn id="32" idx="3"/>
            </p:cNvCxnSpPr>
            <p:nvPr/>
          </p:nvCxnSpPr>
          <p:spPr>
            <a:xfrm flipV="1">
              <a:off x="3816350" y="2554590"/>
              <a:ext cx="158750" cy="63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1" idx="1"/>
              <a:endCxn id="32" idx="1"/>
            </p:cNvCxnSpPr>
            <p:nvPr/>
          </p:nvCxnSpPr>
          <p:spPr>
            <a:xfrm flipH="1" flipV="1">
              <a:off x="2844800" y="2554590"/>
              <a:ext cx="158750" cy="63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2"/>
              <a:endCxn id="32" idx="2"/>
            </p:cNvCxnSpPr>
            <p:nvPr/>
          </p:nvCxnSpPr>
          <p:spPr>
            <a:xfrm>
              <a:off x="3409950" y="2967340"/>
              <a:ext cx="0" cy="1524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1" idx="0"/>
              <a:endCxn id="32" idx="0"/>
            </p:cNvCxnSpPr>
            <p:nvPr/>
          </p:nvCxnSpPr>
          <p:spPr>
            <a:xfrm flipV="1">
              <a:off x="3409950" y="1989440"/>
              <a:ext cx="0" cy="1651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47236" y="1756342"/>
            <a:ext cx="812800" cy="817865"/>
            <a:chOff x="736600" y="2157715"/>
            <a:chExt cx="812800" cy="817865"/>
          </a:xfrm>
        </p:grpSpPr>
        <p:sp>
          <p:nvSpPr>
            <p:cNvPr id="54" name="Rectangle 53"/>
            <p:cNvSpPr/>
            <p:nvPr/>
          </p:nvSpPr>
          <p:spPr>
            <a:xfrm>
              <a:off x="736600" y="2162780"/>
              <a:ext cx="812800" cy="812800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89000" y="2315180"/>
              <a:ext cx="504220" cy="50422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4" idx="1"/>
              <a:endCxn id="55" idx="1"/>
            </p:cNvCxnSpPr>
            <p:nvPr/>
          </p:nvCxnSpPr>
          <p:spPr>
            <a:xfrm flipV="1">
              <a:off x="736600" y="2567290"/>
              <a:ext cx="152400" cy="189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4" idx="3"/>
              <a:endCxn id="55" idx="3"/>
            </p:cNvCxnSpPr>
            <p:nvPr/>
          </p:nvCxnSpPr>
          <p:spPr>
            <a:xfrm flipH="1" flipV="1">
              <a:off x="1393220" y="2567290"/>
              <a:ext cx="156180" cy="189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1079500" y="2230740"/>
              <a:ext cx="152400" cy="63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2"/>
              <a:endCxn id="55" idx="2"/>
            </p:cNvCxnSpPr>
            <p:nvPr/>
          </p:nvCxnSpPr>
          <p:spPr>
            <a:xfrm flipH="1" flipV="1">
              <a:off x="1141110" y="2819400"/>
              <a:ext cx="1890" cy="15618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flipV="1">
            <a:off x="6350000" y="3663001"/>
            <a:ext cx="511731" cy="9343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 txBox="1">
            <a:spLocks/>
          </p:cNvSpPr>
          <p:nvPr/>
        </p:nvSpPr>
        <p:spPr>
          <a:xfrm>
            <a:off x="5143500" y="4688168"/>
            <a:ext cx="3759200" cy="109033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Fit with polynomial or </a:t>
            </a:r>
            <a:r>
              <a:rPr lang="en-US" sz="2400" i="0" dirty="0" err="1" smtClean="0">
                <a:solidFill>
                  <a:schemeClr val="tx1"/>
                </a:solidFill>
                <a:latin typeface="Calibri"/>
                <a:cs typeface="Calibri"/>
              </a:rPr>
              <a:t>eqn</a:t>
            </a: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 of state: bulk modulus, B(V)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AGL: Debye-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Grüneisen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 model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Phys. Rev. B </a:t>
            </a:r>
            <a:r>
              <a:rPr lang="en-US" sz="1400" b="1" i="0" dirty="0" smtClean="0">
                <a:latin typeface="Calibri"/>
                <a:cs typeface="Calibri"/>
              </a:rPr>
              <a:t>90</a:t>
            </a:r>
            <a:r>
              <a:rPr lang="en-US" sz="1400" i="0" dirty="0" smtClean="0">
                <a:latin typeface="Calibri"/>
                <a:cs typeface="Calibri"/>
              </a:rPr>
              <a:t>, 174107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2014); M. A. Blanco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., Comp. Phys.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 smtClean="0">
                <a:latin typeface="Calibri"/>
                <a:cs typeface="Calibri"/>
              </a:rPr>
              <a:t>158</a:t>
            </a:r>
            <a:r>
              <a:rPr lang="en-US" sz="1400" i="0" dirty="0" smtClean="0">
                <a:latin typeface="Calibri"/>
                <a:cs typeface="Calibri"/>
              </a:rPr>
              <a:t>, 57 (2004)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552790" y="2548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B_S (V) &amp;\</a:t>
            </a:r>
            <a:r>
              <a:rPr lang="en-US" dirty="0" err="1"/>
              <a:t>approx</a:t>
            </a:r>
            <a:r>
              <a:rPr lang="en-US" dirty="0"/>
              <a:t> V \left( \</a:t>
            </a:r>
            <a:r>
              <a:rPr lang="en-US" dirty="0" err="1"/>
              <a:t>frac</a:t>
            </a:r>
            <a:r>
              <a:rPr lang="en-US" dirty="0"/>
              <a:t>{\partial^2 E(V)}{\partial V^2} \right)</a:t>
            </a:r>
          </a:p>
        </p:txBody>
      </p:sp>
      <p:cxnSp>
        <p:nvCxnSpPr>
          <p:cNvPr id="41" name="Straight Arrow Connector 40"/>
          <p:cNvCxnSpPr>
            <a:stCxn id="20" idx="1"/>
            <a:endCxn id="42" idx="3"/>
          </p:cNvCxnSpPr>
          <p:nvPr/>
        </p:nvCxnSpPr>
        <p:spPr>
          <a:xfrm flipH="1">
            <a:off x="4595812" y="3485620"/>
            <a:ext cx="545624" cy="5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3349" y="3187700"/>
            <a:ext cx="4462463" cy="5969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127000" y="3197973"/>
            <a:ext cx="4481513" cy="5739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Debye temperature: </a:t>
            </a:r>
            <a:r>
              <a:rPr lang="en-US" sz="2400" i="0" dirty="0" err="1" smtClean="0">
                <a:solidFill>
                  <a:srgbClr val="000000"/>
                </a:solidFill>
                <a:latin typeface="Calibri"/>
                <a:cs typeface="Calibri"/>
              </a:rPr>
              <a:t>θ</a:t>
            </a:r>
            <a:r>
              <a:rPr lang="en-US" sz="2400" i="0" baseline="-25000" dirty="0" err="1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(V)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38590" y="4199773"/>
            <a:ext cx="2083909" cy="112152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138747" y="4320910"/>
            <a:ext cx="2058353" cy="8860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err="1" smtClean="0">
                <a:solidFill>
                  <a:srgbClr val="000000"/>
                </a:solidFill>
                <a:latin typeface="Calibri"/>
                <a:cs typeface="Calibri"/>
              </a:rPr>
              <a:t>Grüneisen</a:t>
            </a: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 parameter: </a:t>
            </a:r>
            <a:r>
              <a:rPr lang="en-US" sz="2400" i="0" dirty="0" err="1" smtClean="0">
                <a:solidFill>
                  <a:srgbClr val="000000"/>
                </a:solidFill>
                <a:latin typeface="Calibri"/>
                <a:cs typeface="Calibri"/>
              </a:rPr>
              <a:t>γ</a:t>
            </a:r>
            <a:endParaRPr lang="en-US" sz="2400" i="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257300" y="3789517"/>
            <a:ext cx="0" cy="3975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2"/>
            <a:endCxn id="66" idx="0"/>
          </p:cNvCxnSpPr>
          <p:nvPr/>
        </p:nvCxnSpPr>
        <p:spPr>
          <a:xfrm>
            <a:off x="2364581" y="3784600"/>
            <a:ext cx="9526" cy="18922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139700" y="5676899"/>
            <a:ext cx="4468813" cy="76200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126999" y="5807420"/>
            <a:ext cx="4481513" cy="4940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Lattice thermal conductivity, </a:t>
            </a:r>
            <a:r>
              <a:rPr lang="en-US" sz="2400" i="0" dirty="0" err="1" smtClean="0">
                <a:solidFill>
                  <a:srgbClr val="000000"/>
                </a:solidFill>
                <a:latin typeface="Calibri"/>
                <a:cs typeface="Calibri"/>
              </a:rPr>
              <a:t>κ</a:t>
            </a:r>
            <a:r>
              <a:rPr lang="en-US" sz="2400" i="0" baseline="-25000" dirty="0" err="1" smtClean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2513490" y="4212473"/>
            <a:ext cx="2083909" cy="112152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2526347" y="4333610"/>
            <a:ext cx="2058353" cy="8860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Heat capacity: C</a:t>
            </a:r>
            <a:r>
              <a:rPr lang="en-US" sz="2400" i="0" baseline="-25000" dirty="0" smtClean="0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endParaRPr lang="en-US" sz="2400" i="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644900" y="3802217"/>
            <a:ext cx="0" cy="3975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0" grpId="0" animBg="1"/>
      <p:bldP spid="23" grpId="0" animBg="1"/>
      <p:bldP spid="24" grpId="0"/>
      <p:bldP spid="26" grpId="0"/>
      <p:bldP spid="29" grpId="0" animBg="1"/>
      <p:bldP spid="64" grpId="0"/>
      <p:bldP spid="42" grpId="0" animBg="1"/>
      <p:bldP spid="45" grpId="0"/>
      <p:bldP spid="49" grpId="0" animBg="1"/>
      <p:bldP spid="50" grpId="0"/>
      <p:bldP spid="66" grpId="0" animBg="1"/>
      <p:bldP spid="68" grpId="0"/>
      <p:bldP spid="69" grpId="0" animBg="1"/>
      <p:bldP spid="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ebye_temp_tot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905" y="883648"/>
            <a:ext cx="3521758" cy="4557569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4913534" y="900349"/>
            <a:ext cx="4102099" cy="5135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Thermal Conductivity (300K)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AGL+AEL: Results</a:t>
            </a:r>
          </a:p>
        </p:txBody>
      </p:sp>
      <p:pic>
        <p:nvPicPr>
          <p:cNvPr id="22" name="Picture 21" descr="kappa_tot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78897" y="883181"/>
            <a:ext cx="3542553" cy="458448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907428" y="913050"/>
            <a:ext cx="3138010" cy="5135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Debye temperature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66700" y="4965700"/>
            <a:ext cx="8623300" cy="1511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Correlation with experimental results </a:t>
            </a:r>
            <a:r>
              <a:rPr lang="en-US" sz="2400" i="0" smtClean="0">
                <a:latin typeface="Calibri"/>
                <a:cs typeface="Calibri"/>
              </a:rPr>
              <a:t>is ~0.9</a:t>
            </a:r>
            <a:endParaRPr lang="en-US" sz="2400" i="0" dirty="0" smtClean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Using AEL Poisson ratio improves correlation by ~5%</a:t>
            </a:r>
          </a:p>
          <a:p>
            <a:r>
              <a:rPr lang="en-US" sz="2400" i="0" dirty="0" smtClean="0">
                <a:latin typeface="Calibri"/>
                <a:cs typeface="Calibri"/>
              </a:rPr>
              <a:t>AGL method suited for rapid screening of thermal properties</a:t>
            </a: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Phys. Rev. B </a:t>
            </a:r>
            <a:r>
              <a:rPr lang="en-US" sz="1400" b="1" i="0" dirty="0" smtClean="0">
                <a:latin typeface="Calibri"/>
                <a:cs typeface="Calibri"/>
              </a:rPr>
              <a:t>90</a:t>
            </a:r>
            <a:r>
              <a:rPr lang="en-US" sz="1400" i="0" dirty="0" smtClean="0">
                <a:latin typeface="Calibri"/>
                <a:cs typeface="Calibri"/>
              </a:rPr>
              <a:t>, 174107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2014); C. Toher </a:t>
            </a:r>
            <a:r>
              <a:rPr lang="en-US" sz="1400" dirty="0">
                <a:latin typeface="Calibri"/>
                <a:cs typeface="Calibri"/>
              </a:rPr>
              <a:t>et al.</a:t>
            </a:r>
            <a:r>
              <a:rPr lang="en-US" sz="1400" i="0" dirty="0">
                <a:latin typeface="Calibri"/>
                <a:cs typeface="Calibri"/>
              </a:rPr>
              <a:t>, Phys. Rev. Mater. </a:t>
            </a:r>
            <a:r>
              <a:rPr lang="en-US" sz="1400" b="1" i="0" dirty="0">
                <a:latin typeface="Calibri"/>
                <a:cs typeface="Calibri"/>
              </a:rPr>
              <a:t>1</a:t>
            </a:r>
            <a:r>
              <a:rPr lang="en-US" sz="1400" i="0" dirty="0">
                <a:latin typeface="Calibri"/>
                <a:cs typeface="Calibri"/>
              </a:rPr>
              <a:t>, 015401 (2017) </a:t>
            </a:r>
          </a:p>
        </p:txBody>
      </p:sp>
    </p:spTree>
    <p:extLst>
      <p:ext uri="{BB962C8B-B14F-4D97-AF65-F5344CB8AC3E}">
        <p14:creationId xmlns:p14="http://schemas.microsoft.com/office/powerpoint/2010/main" val="22046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-18268" y="0"/>
            <a:ext cx="9162267" cy="8763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cs typeface="Calibri"/>
              </a:rPr>
              <a:t>APL: Phonon calculations</a:t>
            </a:r>
            <a:endParaRPr lang="en-US" sz="3200" i="0" dirty="0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670143" y="3007530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597243" y="2993893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670143" y="39338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597243" y="39338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964123" y="3007530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916225" y="3252571"/>
            <a:ext cx="360765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/>
          <p:cNvSpPr txBox="1">
            <a:spLocks/>
          </p:cNvSpPr>
          <p:nvPr/>
        </p:nvSpPr>
        <p:spPr>
          <a:xfrm>
            <a:off x="368300" y="5099337"/>
            <a:ext cx="3822700" cy="818863"/>
          </a:xfrm>
          <a:prstGeom prst="rect">
            <a:avLst/>
          </a:prstGeom>
          <a:effectLst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Perturb atom, obtain change in force on others</a:t>
            </a:r>
          </a:p>
        </p:txBody>
      </p:sp>
      <p:cxnSp>
        <p:nvCxnSpPr>
          <p:cNvPr id="58" name="Straight Arrow Connector 57"/>
          <p:cNvCxnSpPr>
            <a:stCxn id="59" idx="3"/>
            <a:endCxn id="50" idx="2"/>
          </p:cNvCxnSpPr>
          <p:nvPr/>
        </p:nvCxnSpPr>
        <p:spPr>
          <a:xfrm flipV="1">
            <a:off x="1296899" y="4179638"/>
            <a:ext cx="373244" cy="254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155711"/>
            <a:ext cx="763498" cy="557122"/>
          </a:xfrm>
          <a:prstGeom prst="rect">
            <a:avLst/>
          </a:prstGeom>
          <a:effectLst/>
        </p:spPr>
      </p:pic>
      <p:sp>
        <p:nvSpPr>
          <p:cNvPr id="62" name="Rounded Rectangle 61"/>
          <p:cNvSpPr/>
          <p:nvPr/>
        </p:nvSpPr>
        <p:spPr>
          <a:xfrm>
            <a:off x="355600" y="1059298"/>
            <a:ext cx="3848100" cy="5265302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-5129238" y="1756435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0" dirty="0"/>
              <a:t>\Phi_{</a:t>
            </a:r>
            <a:r>
              <a:rPr lang="en-US" i="0" dirty="0" err="1"/>
              <a:t>ij</a:t>
            </a:r>
            <a:r>
              <a:rPr lang="en-US" i="0" dirty="0"/>
              <a:t>}^{\alpha \beta } &amp;= \</a:t>
            </a:r>
            <a:r>
              <a:rPr lang="en-US" i="0" dirty="0" err="1"/>
              <a:t>frac</a:t>
            </a:r>
            <a:r>
              <a:rPr lang="en-US" i="0" dirty="0"/>
              <a:t>{\partial^2V}{\partial r_{</a:t>
            </a:r>
            <a:r>
              <a:rPr lang="en-US" i="0" dirty="0" err="1"/>
              <a:t>i</a:t>
            </a:r>
            <a:r>
              <a:rPr lang="en-US" i="0" dirty="0"/>
              <a:t>}^{\alpha} \partial r_{j}^{\beta} } </a:t>
            </a:r>
          </a:p>
        </p:txBody>
      </p:sp>
      <p:sp>
        <p:nvSpPr>
          <p:cNvPr id="2" name="Rectangle 1"/>
          <p:cNvSpPr/>
          <p:nvPr/>
        </p:nvSpPr>
        <p:spPr>
          <a:xfrm>
            <a:off x="-5016500" y="30643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0" dirty="0"/>
              <a:t>\Phi_{</a:t>
            </a:r>
            <a:r>
              <a:rPr lang="en-US" i="0" dirty="0" err="1"/>
              <a:t>ijk</a:t>
            </a:r>
            <a:r>
              <a:rPr lang="en-US" i="0" dirty="0"/>
              <a:t>}^{\alpha \beta \gamma} &amp;= \</a:t>
            </a:r>
            <a:r>
              <a:rPr lang="en-US" i="0" dirty="0" err="1"/>
              <a:t>frac</a:t>
            </a:r>
            <a:r>
              <a:rPr lang="en-US" i="0" dirty="0"/>
              <a:t>{\partial^3V}{\partial r_{</a:t>
            </a:r>
            <a:r>
              <a:rPr lang="en-US" i="0" dirty="0" err="1"/>
              <a:t>i</a:t>
            </a:r>
            <a:r>
              <a:rPr lang="en-US" i="0" dirty="0"/>
              <a:t>}^{\alpha} \partial r_{j}^{\beta} \partial r_{k}^{\gamma}} 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5600" y="1252396"/>
            <a:ext cx="3848100" cy="507999"/>
          </a:xfrm>
          <a:prstGeom prst="rect">
            <a:avLst/>
          </a:prstGeom>
          <a:effectLst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AFLOW Phonon Library 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201636" y="2120900"/>
            <a:ext cx="383064" cy="148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597400" y="1059299"/>
            <a:ext cx="4178300" cy="187440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597400" y="1226996"/>
            <a:ext cx="4165600" cy="507999"/>
          </a:xfrm>
          <a:prstGeom prst="rect">
            <a:avLst/>
          </a:prstGeom>
          <a:effectLst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Interatomic force constants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841500"/>
            <a:ext cx="1998218" cy="924278"/>
          </a:xfrm>
          <a:prstGeom prst="rect">
            <a:avLst/>
          </a:prstGeom>
          <a:effectLst/>
        </p:spPr>
      </p:pic>
      <p:pic>
        <p:nvPicPr>
          <p:cNvPr id="4" name="Picture 3" descr="PbS_thz_PD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2" y="4089400"/>
            <a:ext cx="3589868" cy="2019301"/>
          </a:xfrm>
          <a:prstGeom prst="rect">
            <a:avLst/>
          </a:prstGeom>
          <a:effectLst/>
        </p:spPr>
      </p:pic>
      <p:cxnSp>
        <p:nvCxnSpPr>
          <p:cNvPr id="33" name="Straight Arrow Connector 32"/>
          <p:cNvCxnSpPr>
            <a:stCxn id="28" idx="2"/>
            <a:endCxn id="63" idx="0"/>
          </p:cNvCxnSpPr>
          <p:nvPr/>
        </p:nvCxnSpPr>
        <p:spPr>
          <a:xfrm>
            <a:off x="6686550" y="2933700"/>
            <a:ext cx="6350" cy="482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4851400" y="3551096"/>
            <a:ext cx="3670300" cy="507999"/>
          </a:xfrm>
          <a:prstGeom prst="rect">
            <a:avLst/>
          </a:prstGeom>
          <a:effectLst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Phonon dispersion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864100" y="3416300"/>
            <a:ext cx="3657600" cy="29083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-5168900" y="456679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D_{</a:t>
            </a:r>
            <a:r>
              <a:rPr lang="en-US" dirty="0" err="1"/>
              <a:t>ij</a:t>
            </a:r>
            <a:r>
              <a:rPr lang="en-US" dirty="0"/>
              <a:t>}^{\alpha \beta }(\</a:t>
            </a:r>
            <a:r>
              <a:rPr lang="en-US" dirty="0" err="1"/>
              <a:t>mathbf</a:t>
            </a:r>
            <a:r>
              <a:rPr lang="en-US" dirty="0"/>
              <a:t>{q}) = \</a:t>
            </a:r>
            <a:r>
              <a:rPr lang="en-US" dirty="0" err="1"/>
              <a:t>sum_l</a:t>
            </a:r>
            <a:r>
              <a:rPr lang="en-US" dirty="0"/>
              <a:t> \</a:t>
            </a:r>
            <a:r>
              <a:rPr lang="en-US" dirty="0" err="1"/>
              <a:t>frac</a:t>
            </a:r>
            <a:r>
              <a:rPr lang="en-US" dirty="0"/>
              <a:t>{\Phi(</a:t>
            </a:r>
            <a:r>
              <a:rPr lang="en-US" dirty="0" err="1"/>
              <a:t>i,j</a:t>
            </a:r>
            <a:r>
              <a:rPr lang="en-US" dirty="0"/>
              <a:t>)_{\alpha \beta}}{\</a:t>
            </a:r>
            <a:r>
              <a:rPr lang="en-US" dirty="0" err="1"/>
              <a:t>sqrt</a:t>
            </a:r>
            <a:r>
              <a:rPr lang="en-US" dirty="0"/>
              <a:t>{M(</a:t>
            </a:r>
            <a:r>
              <a:rPr lang="en-US" dirty="0" err="1"/>
              <a:t>i</a:t>
            </a:r>
            <a:r>
              <a:rPr lang="en-US" dirty="0"/>
              <a:t>)M(j)}}\</a:t>
            </a:r>
            <a:r>
              <a:rPr lang="en-US" dirty="0" err="1"/>
              <a:t>exp</a:t>
            </a:r>
            <a:r>
              <a:rPr lang="en-US" dirty="0"/>
              <a:t>\left[-</a:t>
            </a:r>
            <a:r>
              <a:rPr lang="en-US" dirty="0" err="1"/>
              <a:t>i</a:t>
            </a:r>
            <a:r>
              <a:rPr lang="en-US" dirty="0"/>
              <a:t>\</a:t>
            </a:r>
            <a:r>
              <a:rPr lang="en-US" dirty="0" err="1"/>
              <a:t>mathbf</a:t>
            </a:r>
            <a:r>
              <a:rPr lang="en-US" dirty="0"/>
              <a:t>{q} \</a:t>
            </a:r>
            <a:r>
              <a:rPr lang="en-US" dirty="0" err="1"/>
              <a:t>cdot</a:t>
            </a:r>
            <a:r>
              <a:rPr lang="en-US" dirty="0"/>
              <a:t> \left(\</a:t>
            </a:r>
            <a:r>
              <a:rPr lang="en-US" dirty="0" err="1"/>
              <a:t>mathbf</a:t>
            </a:r>
            <a:r>
              <a:rPr lang="en-US" dirty="0"/>
              <a:t>{R}_{l}-\</a:t>
            </a:r>
            <a:r>
              <a:rPr lang="en-US" dirty="0" err="1"/>
              <a:t>mathbf</a:t>
            </a:r>
            <a:r>
              <a:rPr lang="en-US" dirty="0"/>
              <a:t>{R}_{0}\right)\right]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774192" y="3170823"/>
            <a:ext cx="3108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\omega_{\lambda}, e_{\lambda}</a:t>
            </a:r>
          </a:p>
        </p:txBody>
      </p:sp>
      <p:sp>
        <p:nvSpPr>
          <p:cNvPr id="36" name="Oval 35"/>
          <p:cNvSpPr/>
          <p:nvPr/>
        </p:nvSpPr>
        <p:spPr>
          <a:xfrm>
            <a:off x="1670143" y="20669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97243" y="20669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37043" y="2993893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37043" y="39338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37043" y="2066985"/>
            <a:ext cx="493462" cy="491506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3" grpId="0" animBg="1"/>
      <p:bldP spid="56" grpId="0"/>
      <p:bldP spid="62" grpId="0" animBg="1"/>
      <p:bldP spid="26" grpId="0"/>
      <p:bldP spid="28" grpId="0" animBg="1"/>
      <p:bldP spid="29" grpId="0"/>
      <p:bldP spid="35" grpId="0"/>
      <p:bldP spid="63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97464"/>
            <a:ext cx="9144000" cy="51858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charset="2"/>
              <a:buChar char="¨"/>
              <a:defRPr sz="3200">
                <a:solidFill>
                  <a:schemeClr val="tx1"/>
                </a:solidFill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Arial"/>
              <a:buChar char="•"/>
            </a:pPr>
            <a:r>
              <a:rPr lang="en-US" sz="2400" i="0" dirty="0" smtClean="0">
                <a:latin typeface="Calibri"/>
                <a:cs typeface="Calibri"/>
              </a:rPr>
              <a:t>AEL-AGL combined workflow has been run for &gt; 5000 materials</a:t>
            </a:r>
          </a:p>
          <a:p>
            <a:pPr>
              <a:buFont typeface="Arial"/>
              <a:buChar char="•"/>
            </a:pPr>
            <a:endParaRPr lang="en-US" sz="2400" i="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i="0" dirty="0">
                <a:latin typeface="Calibri"/>
                <a:cs typeface="Calibri"/>
              </a:rPr>
              <a:t>Data is accessible online at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 smtClean="0">
                <a:latin typeface="Calibri"/>
                <a:cs typeface="Calibri"/>
              </a:rPr>
              <a:t>, via </a:t>
            </a:r>
            <a:r>
              <a:rPr lang="en-US" sz="2400" i="0" dirty="0">
                <a:latin typeface="Calibri"/>
                <a:cs typeface="Calibri"/>
              </a:rPr>
              <a:t>AFLOW REST-</a:t>
            </a:r>
            <a:r>
              <a:rPr lang="en-US" sz="2400" i="0" dirty="0" smtClean="0">
                <a:latin typeface="Calibri"/>
                <a:cs typeface="Calibri"/>
              </a:rPr>
              <a:t>API and AFLUX search-API</a:t>
            </a:r>
            <a:endParaRPr lang="en-US" sz="2400" i="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400" i="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i="0" dirty="0">
                <a:latin typeface="Calibri"/>
                <a:cs typeface="Calibri"/>
              </a:rPr>
              <a:t>Elastic property keywords: </a:t>
            </a:r>
            <a:r>
              <a:rPr lang="en-US" sz="1800" i="0" dirty="0" err="1">
                <a:latin typeface="Andale Mono"/>
                <a:cs typeface="Andale Mono"/>
              </a:rPr>
              <a:t>ael_bulk_modulus_vrh</a:t>
            </a:r>
            <a:r>
              <a:rPr lang="en-US" sz="1800" i="0" dirty="0">
                <a:latin typeface="Andale Mono"/>
                <a:cs typeface="Andale Mono"/>
              </a:rPr>
              <a:t>, </a:t>
            </a:r>
            <a:r>
              <a:rPr lang="en-US" sz="1800" i="0" dirty="0" err="1">
                <a:latin typeface="Andale Mono"/>
                <a:cs typeface="Andale Mono"/>
              </a:rPr>
              <a:t>ael_shear_modulus_vrh</a:t>
            </a:r>
            <a:r>
              <a:rPr lang="en-US" sz="1800" i="0" dirty="0">
                <a:latin typeface="Andale Mono"/>
                <a:cs typeface="Andale Mono"/>
              </a:rPr>
              <a:t>, </a:t>
            </a:r>
            <a:r>
              <a:rPr lang="en-US" sz="1800" i="0" dirty="0" err="1" smtClean="0">
                <a:latin typeface="Andale Mono"/>
                <a:cs typeface="Andale Mono"/>
              </a:rPr>
              <a:t>ael_poisson_ratio</a:t>
            </a:r>
            <a:r>
              <a:rPr lang="en-US" sz="1800" i="0" dirty="0" smtClean="0">
                <a:latin typeface="Andale Mono"/>
                <a:cs typeface="Andale Mono"/>
              </a:rPr>
              <a:t>, </a:t>
            </a:r>
            <a:r>
              <a:rPr lang="is-IS" sz="1800" i="0" dirty="0" smtClean="0">
                <a:latin typeface="Andale Mono"/>
                <a:cs typeface="Andale Mono"/>
              </a:rPr>
              <a:t>…</a:t>
            </a:r>
            <a:r>
              <a:rPr lang="en-US" sz="1800" i="0" dirty="0" smtClean="0">
                <a:latin typeface="Calibri"/>
                <a:cs typeface="Calibri"/>
              </a:rPr>
              <a:t> </a:t>
            </a:r>
          </a:p>
          <a:p>
            <a:pPr>
              <a:buFont typeface="Arial"/>
              <a:buChar char="•"/>
            </a:pPr>
            <a:endParaRPr lang="en-US" sz="2400" i="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i="0" dirty="0" smtClean="0">
                <a:latin typeface="Calibri"/>
                <a:cs typeface="Calibri"/>
              </a:rPr>
              <a:t>Thermal properties keywords: </a:t>
            </a:r>
            <a:r>
              <a:rPr lang="en-US" sz="1800" i="0" dirty="0" err="1" smtClean="0">
                <a:latin typeface="Andale Mono"/>
                <a:cs typeface="Andale Mono"/>
              </a:rPr>
              <a:t>agl_debye</a:t>
            </a:r>
            <a:r>
              <a:rPr lang="en-US" sz="1800" i="0" dirty="0" smtClean="0">
                <a:latin typeface="Andale Mono"/>
                <a:cs typeface="Andale Mono"/>
              </a:rPr>
              <a:t>, </a:t>
            </a:r>
            <a:r>
              <a:rPr lang="en-US" sz="1800" i="0" dirty="0" err="1" smtClean="0">
                <a:latin typeface="Andale Mono"/>
                <a:cs typeface="Andale Mono"/>
              </a:rPr>
              <a:t>agl_gruneisen</a:t>
            </a:r>
            <a:r>
              <a:rPr lang="en-US" sz="1800" i="0" dirty="0" smtClean="0">
                <a:latin typeface="Andale Mono"/>
                <a:cs typeface="Andale Mono"/>
              </a:rPr>
              <a:t>, agl_heat_capacity_Cv_300K, agl_thermal_conductivity_300K, agl_thermal_expansion_300K, </a:t>
            </a:r>
            <a:r>
              <a:rPr lang="is-IS" sz="1800" i="0" dirty="0" smtClean="0">
                <a:latin typeface="Andale Mono"/>
                <a:cs typeface="Andale Mono"/>
              </a:rPr>
              <a:t>…</a:t>
            </a:r>
            <a:endParaRPr lang="en-US" sz="1800" i="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endParaRPr lang="en-US" sz="1800" i="0" dirty="0">
              <a:latin typeface="Andale Mono"/>
              <a:cs typeface="Andale Mono"/>
            </a:endParaRPr>
          </a:p>
          <a:p>
            <a:pPr>
              <a:buFont typeface="Arial"/>
              <a:buChar char="•"/>
            </a:pP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Thermo-mechanical properties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Phys. Rev. Mater.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b="1" i="0" dirty="0" smtClean="0">
                <a:latin typeface="Calibri"/>
                <a:cs typeface="Calibri"/>
              </a:rPr>
              <a:t>1</a:t>
            </a:r>
            <a:r>
              <a:rPr lang="en-US" sz="1400" i="0" dirty="0" smtClean="0">
                <a:latin typeface="Calibri"/>
                <a:cs typeface="Calibri"/>
              </a:rPr>
              <a:t>, 015401 (</a:t>
            </a:r>
            <a:r>
              <a:rPr lang="en-US" sz="1400" i="0" dirty="0">
                <a:latin typeface="Calibri"/>
                <a:cs typeface="Calibri"/>
              </a:rPr>
              <a:t>2017) </a:t>
            </a:r>
          </a:p>
        </p:txBody>
      </p:sp>
    </p:spTree>
    <p:extLst>
      <p:ext uri="{BB962C8B-B14F-4D97-AF65-F5344CB8AC3E}">
        <p14:creationId xmlns:p14="http://schemas.microsoft.com/office/powerpoint/2010/main" val="12396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 online data repositories</a:t>
            </a: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latin typeface="Calibri"/>
                <a:cs typeface="Calibri"/>
              </a:rPr>
              <a:t>AFLOW.org</a:t>
            </a:r>
            <a:r>
              <a:rPr lang="en-US" sz="2000" dirty="0" smtClean="0">
                <a:latin typeface="Calibri"/>
                <a:cs typeface="Calibri"/>
              </a:rPr>
              <a:t> online web interface</a:t>
            </a: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Running AFLOW calculations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9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 bwMode="auto">
          <a:xfrm>
            <a:off x="114300" y="2946400"/>
            <a:ext cx="1866900" cy="8255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3500" y="5359400"/>
            <a:ext cx="1930400" cy="8763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2032000" y="781723"/>
            <a:ext cx="5054600" cy="577507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3659" y="1993900"/>
            <a:ext cx="1971041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web portal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00" y="2033258"/>
            <a:ext cx="195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endParaRPr lang="en-US" sz="2000" b="1" i="0" dirty="0">
              <a:latin typeface="Calibri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279400" y="4013200"/>
            <a:ext cx="1473200" cy="1143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7000" y="4065258"/>
            <a:ext cx="1816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Machine-learning model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9" name="Straight Arrow Connector 28"/>
          <p:cNvCxnSpPr>
            <a:stCxn id="26" idx="3"/>
          </p:cNvCxnSpPr>
          <p:nvPr/>
        </p:nvCxnSpPr>
        <p:spPr bwMode="auto">
          <a:xfrm flipV="1">
            <a:off x="1752600" y="4191000"/>
            <a:ext cx="1790700" cy="393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ounded Rectangle 34"/>
          <p:cNvSpPr/>
          <p:nvPr/>
        </p:nvSpPr>
        <p:spPr bwMode="auto">
          <a:xfrm>
            <a:off x="7391400" y="4914900"/>
            <a:ext cx="1473200" cy="8001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6800" y="4966958"/>
            <a:ext cx="1435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Convex hull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7" name="Straight Arrow Connector 36"/>
          <p:cNvCxnSpPr>
            <a:stCxn id="35" idx="1"/>
          </p:cNvCxnSpPr>
          <p:nvPr/>
        </p:nvCxnSpPr>
        <p:spPr bwMode="auto">
          <a:xfrm flipH="1" flipV="1">
            <a:off x="6007100" y="4140200"/>
            <a:ext cx="1384300" cy="1174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3500" y="5373358"/>
            <a:ext cx="190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AFLOW-online</a:t>
            </a:r>
          </a:p>
          <a:p>
            <a:r>
              <a:rPr lang="en-US" sz="2200" b="1" i="0" dirty="0" smtClean="0">
                <a:latin typeface="Calibri"/>
                <a:cs typeface="Calibri"/>
              </a:rPr>
              <a:t>(AFLOW-SYM)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8" name="Straight Arrow Connector 27"/>
          <p:cNvCxnSpPr>
            <a:stCxn id="30" idx="3"/>
          </p:cNvCxnSpPr>
          <p:nvPr/>
        </p:nvCxnSpPr>
        <p:spPr bwMode="auto">
          <a:xfrm flipV="1">
            <a:off x="1993900" y="4902200"/>
            <a:ext cx="774700" cy="8953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ounded Rectangle 37"/>
          <p:cNvSpPr/>
          <p:nvPr/>
        </p:nvSpPr>
        <p:spPr bwMode="auto">
          <a:xfrm>
            <a:off x="7454900" y="3287713"/>
            <a:ext cx="1562100" cy="89058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02500" y="3339771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Crystal Prototypes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40" name="Straight Arrow Connector 39"/>
          <p:cNvCxnSpPr>
            <a:stCxn id="38" idx="1"/>
          </p:cNvCxnSpPr>
          <p:nvPr/>
        </p:nvCxnSpPr>
        <p:spPr bwMode="auto">
          <a:xfrm flipH="1">
            <a:off x="5092700" y="3733007"/>
            <a:ext cx="2362200" cy="1531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911600" y="1765300"/>
            <a:ext cx="685800" cy="266700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cxnSp>
        <p:nvCxnSpPr>
          <p:cNvPr id="23" name="Straight Arrow Connector 22"/>
          <p:cNvCxnSpPr>
            <a:stCxn id="24" idx="1"/>
            <a:endCxn id="22" idx="3"/>
          </p:cNvCxnSpPr>
          <p:nvPr/>
        </p:nvCxnSpPr>
        <p:spPr bwMode="auto">
          <a:xfrm flipH="1" flipV="1">
            <a:off x="4597400" y="1898650"/>
            <a:ext cx="2551113" cy="4889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7148513" y="1974850"/>
            <a:ext cx="1866900" cy="8255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12013" y="1988808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>
                <a:latin typeface="Calibri"/>
                <a:cs typeface="Calibri"/>
              </a:rPr>
              <a:t>&gt;</a:t>
            </a:r>
            <a:r>
              <a:rPr lang="en-US" sz="2200" b="1" i="0" dirty="0" smtClean="0">
                <a:latin typeface="Calibri"/>
                <a:cs typeface="Calibri"/>
              </a:rPr>
              <a:t> 1.8 million entries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2" name="Straight Arrow Connector 31"/>
          <p:cNvCxnSpPr>
            <a:stCxn id="34" idx="3"/>
          </p:cNvCxnSpPr>
          <p:nvPr/>
        </p:nvCxnSpPr>
        <p:spPr bwMode="auto">
          <a:xfrm>
            <a:off x="1981200" y="3359150"/>
            <a:ext cx="812800" cy="412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165100" y="2973058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Advanced Search</a:t>
            </a:r>
            <a:endParaRPr lang="en-US" sz="22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26" grpId="0" animBg="1"/>
      <p:bldP spid="27" grpId="0"/>
      <p:bldP spid="35" grpId="0" animBg="1"/>
      <p:bldP spid="36" grpId="0"/>
      <p:bldP spid="25" grpId="0"/>
      <p:bldP spid="38" grpId="0" animBg="1"/>
      <p:bldP spid="39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low_search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812250"/>
            <a:ext cx="6515100" cy="570717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4965700" y="6388100"/>
            <a:ext cx="3568700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search page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6416345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r>
              <a:rPr lang="en-US" sz="2000" b="1" i="0" dirty="0" smtClean="0">
                <a:latin typeface="Calibri"/>
                <a:cs typeface="Calibri"/>
              </a:rPr>
              <a:t>/</a:t>
            </a:r>
            <a:r>
              <a:rPr lang="en-US" sz="2000" b="1" i="0" dirty="0" err="1" smtClean="0">
                <a:latin typeface="Calibri"/>
                <a:cs typeface="Calibri"/>
              </a:rPr>
              <a:t>advanced.php</a:t>
            </a:r>
            <a:endParaRPr lang="en-US" sz="2000" b="1" i="0" dirty="0">
              <a:latin typeface="Calibri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80201" y="2984500"/>
            <a:ext cx="2373312" cy="1314450"/>
            <a:chOff x="6680201" y="3009900"/>
            <a:chExt cx="2373312" cy="1314450"/>
          </a:xfrm>
        </p:grpSpPr>
        <p:cxnSp>
          <p:nvCxnSpPr>
            <p:cNvPr id="15" name="Straight Arrow Connector 14"/>
            <p:cNvCxnSpPr>
              <a:stCxn id="17" idx="0"/>
            </p:cNvCxnSpPr>
            <p:nvPr/>
          </p:nvCxnSpPr>
          <p:spPr bwMode="auto">
            <a:xfrm flipH="1" flipV="1">
              <a:off x="6680201" y="3009900"/>
              <a:ext cx="1439862" cy="52830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Rounded Rectangle 15"/>
            <p:cNvSpPr/>
            <p:nvPr/>
          </p:nvSpPr>
          <p:spPr bwMode="auto">
            <a:xfrm>
              <a:off x="7186613" y="3498850"/>
              <a:ext cx="1866900" cy="825500"/>
            </a:xfrm>
            <a:prstGeom prst="roundRect">
              <a:avLst/>
            </a:prstGeom>
            <a:solidFill>
              <a:srgbClr val="FFFFFF"/>
            </a:solidFill>
            <a:ln w="38100" cmpd="sng">
              <a:solidFill>
                <a:srgbClr val="FF6600"/>
              </a:solidFill>
              <a:prstDash val="solid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 sz="2200">
                <a:latin typeface="Calibri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12013" y="3538208"/>
              <a:ext cx="18161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i="0" dirty="0" smtClean="0">
                  <a:latin typeface="Calibri"/>
                  <a:cs typeface="Calibri"/>
                </a:rPr>
                <a:t>Element selection</a:t>
              </a:r>
              <a:endParaRPr lang="en-US" sz="2200" b="1" i="0" dirty="0">
                <a:latin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0500" y="4945063"/>
            <a:ext cx="2476501" cy="825500"/>
            <a:chOff x="190765" y="6227763"/>
            <a:chExt cx="2502298" cy="825500"/>
          </a:xfrm>
        </p:grpSpPr>
        <p:cxnSp>
          <p:nvCxnSpPr>
            <p:cNvPr id="13" name="Straight Arrow Connector 12"/>
            <p:cNvCxnSpPr>
              <a:stCxn id="18" idx="3"/>
            </p:cNvCxnSpPr>
            <p:nvPr/>
          </p:nvCxnSpPr>
          <p:spPr bwMode="auto">
            <a:xfrm>
              <a:off x="2057665" y="6640513"/>
              <a:ext cx="635398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90765" y="6227763"/>
              <a:ext cx="1866900" cy="825500"/>
            </a:xfrm>
            <a:prstGeom prst="roundRect">
              <a:avLst/>
            </a:prstGeom>
            <a:solidFill>
              <a:srgbClr val="FFFFFF"/>
            </a:solidFill>
            <a:ln w="38100" cmpd="sng">
              <a:solidFill>
                <a:srgbClr val="FF6600"/>
              </a:solidFill>
              <a:prstDash val="solid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 sz="2200">
                <a:latin typeface="Calibri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1564" y="6261170"/>
              <a:ext cx="18161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i="0" dirty="0" smtClean="0">
                  <a:latin typeface="Calibri"/>
                  <a:cs typeface="Calibri"/>
                </a:rPr>
                <a:t>Property Filters</a:t>
              </a:r>
              <a:endParaRPr lang="en-US" sz="2200" b="1" i="0" dirty="0">
                <a:latin typeface="Calibri"/>
                <a:cs typeface="Calibri"/>
              </a:endParaRPr>
            </a:p>
          </p:txBody>
        </p:sp>
      </p:grp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5" name="Rounded Rectangle 34"/>
          <p:cNvSpPr/>
          <p:nvPr/>
        </p:nvSpPr>
        <p:spPr bwMode="auto">
          <a:xfrm>
            <a:off x="7391400" y="4914900"/>
            <a:ext cx="1473200" cy="8001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6800" y="4941558"/>
            <a:ext cx="1435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Number of species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7" name="Straight Arrow Connector 36"/>
          <p:cNvCxnSpPr>
            <a:stCxn id="35" idx="1"/>
          </p:cNvCxnSpPr>
          <p:nvPr/>
        </p:nvCxnSpPr>
        <p:spPr bwMode="auto">
          <a:xfrm flipH="1" flipV="1">
            <a:off x="6146800" y="4229100"/>
            <a:ext cx="1244600" cy="10858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31" idx="3"/>
          </p:cNvCxnSpPr>
          <p:nvPr/>
        </p:nvCxnSpPr>
        <p:spPr bwMode="auto">
          <a:xfrm>
            <a:off x="2182813" y="3711575"/>
            <a:ext cx="750887" cy="63182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ounded Rectangle 30"/>
          <p:cNvSpPr/>
          <p:nvPr/>
        </p:nvSpPr>
        <p:spPr bwMode="auto">
          <a:xfrm>
            <a:off x="315913" y="3187700"/>
            <a:ext cx="1866900" cy="104775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1313" y="3157208"/>
            <a:ext cx="1816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Element group selection</a:t>
            </a:r>
            <a:endParaRPr lang="en-US" sz="2200" b="1" i="0" dirty="0">
              <a:latin typeface="Calibri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48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1" grpId="0" animBg="1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LOW_search_NaCl_E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29" y="812800"/>
            <a:ext cx="5624172" cy="5740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4965700" y="6388100"/>
            <a:ext cx="3568700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search page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6416345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r>
              <a:rPr lang="en-US" sz="2000" b="1" i="0" dirty="0" smtClean="0">
                <a:latin typeface="Calibri"/>
                <a:cs typeface="Calibri"/>
              </a:rPr>
              <a:t>/</a:t>
            </a:r>
            <a:r>
              <a:rPr lang="en-US" sz="2000" b="1" i="0" dirty="0" err="1" smtClean="0">
                <a:latin typeface="Calibri"/>
                <a:cs typeface="Calibri"/>
              </a:rPr>
              <a:t>advanced.php</a:t>
            </a:r>
            <a:endParaRPr lang="en-US" sz="2000" b="1" i="0" dirty="0">
              <a:latin typeface="Calibri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65800" y="2774950"/>
            <a:ext cx="3033713" cy="831850"/>
            <a:chOff x="5765800" y="2800350"/>
            <a:chExt cx="3033713" cy="831850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 bwMode="auto">
            <a:xfrm flipH="1">
              <a:off x="5765800" y="3213100"/>
              <a:ext cx="1166813" cy="41910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Rounded Rectangle 15"/>
            <p:cNvSpPr/>
            <p:nvPr/>
          </p:nvSpPr>
          <p:spPr bwMode="auto">
            <a:xfrm>
              <a:off x="6932613" y="2800350"/>
              <a:ext cx="1866900" cy="825500"/>
            </a:xfrm>
            <a:prstGeom prst="roundRect">
              <a:avLst/>
            </a:prstGeom>
            <a:solidFill>
              <a:srgbClr val="FFFFFF"/>
            </a:solidFill>
            <a:ln w="38100" cmpd="sng">
              <a:solidFill>
                <a:srgbClr val="FF6600"/>
              </a:solidFill>
              <a:prstDash val="solid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 sz="2200">
                <a:latin typeface="Calibri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70713" y="2827008"/>
              <a:ext cx="18161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b="1" i="0" dirty="0" smtClean="0">
                  <a:latin typeface="Calibri"/>
                  <a:cs typeface="Calibri"/>
                </a:rPr>
                <a:t>Number of species=2</a:t>
              </a:r>
              <a:endParaRPr lang="en-US" sz="2200" b="1" i="0" dirty="0">
                <a:latin typeface="Calibri"/>
                <a:cs typeface="Calibri"/>
              </a:endParaRPr>
            </a:p>
          </p:txBody>
        </p:sp>
      </p:grp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5" name="Rounded Rectangle 34"/>
          <p:cNvSpPr/>
          <p:nvPr/>
        </p:nvSpPr>
        <p:spPr bwMode="auto">
          <a:xfrm>
            <a:off x="7391400" y="4203700"/>
            <a:ext cx="1638300" cy="15113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6800" y="4243058"/>
            <a:ext cx="15621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Added filter for </a:t>
            </a:r>
            <a:r>
              <a:rPr lang="en-US" sz="2200" b="1" i="0" dirty="0" err="1" smtClean="0">
                <a:latin typeface="Calibri"/>
                <a:cs typeface="Calibri"/>
              </a:rPr>
              <a:t>Egap</a:t>
            </a:r>
            <a:r>
              <a:rPr lang="en-US" sz="2200" b="1" i="0" dirty="0" smtClean="0">
                <a:latin typeface="Calibri"/>
                <a:cs typeface="Calibri"/>
              </a:rPr>
              <a:t>: electronic band bap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7" name="Straight Arrow Connector 36"/>
          <p:cNvCxnSpPr>
            <a:stCxn id="35" idx="1"/>
          </p:cNvCxnSpPr>
          <p:nvPr/>
        </p:nvCxnSpPr>
        <p:spPr bwMode="auto">
          <a:xfrm flipH="1" flipV="1">
            <a:off x="6184900" y="4559300"/>
            <a:ext cx="1206500" cy="4000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31" idx="3"/>
          </p:cNvCxnSpPr>
          <p:nvPr/>
        </p:nvCxnSpPr>
        <p:spPr bwMode="auto">
          <a:xfrm flipV="1">
            <a:off x="2119313" y="1714500"/>
            <a:ext cx="903287" cy="4762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ounded Rectangle 30"/>
          <p:cNvSpPr/>
          <p:nvPr/>
        </p:nvSpPr>
        <p:spPr bwMode="auto">
          <a:xfrm>
            <a:off x="252413" y="1803400"/>
            <a:ext cx="1866900" cy="7747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7813" y="1772908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Selected Elements</a:t>
            </a:r>
            <a:endParaRPr lang="en-US" sz="2200" b="1" i="0" dirty="0">
              <a:latin typeface="Calibri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 bwMode="auto">
          <a:xfrm flipV="1">
            <a:off x="2157413" y="4457701"/>
            <a:ext cx="1677987" cy="39925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290513" y="3935413"/>
            <a:ext cx="1866900" cy="184308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8613" y="3935413"/>
            <a:ext cx="18161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Check box to restrict search results to specific value range</a:t>
            </a:r>
            <a:endParaRPr lang="en-US" sz="22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0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723900" y="1891115"/>
            <a:ext cx="3251200" cy="1852345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Automated Materials Discovery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3713" y="1041400"/>
            <a:ext cx="8559800" cy="1280616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Automated computational materials discovery:</a:t>
            </a:r>
          </a:p>
          <a:p>
            <a:pPr>
              <a:buFont typeface="Arial"/>
              <a:buChar char="•"/>
            </a:pP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6600" y="1906124"/>
            <a:ext cx="3238500" cy="515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Experimental structures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46600" y="1908685"/>
            <a:ext cx="3873500" cy="4367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Automated QM calculations 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3900" y="4301625"/>
            <a:ext cx="4292600" cy="5243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Searchable/sortable database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65" y="2309316"/>
            <a:ext cx="2286935" cy="102149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3"/>
            <a:endCxn id="15" idx="1"/>
          </p:cNvCxnSpPr>
          <p:nvPr/>
        </p:nvCxnSpPr>
        <p:spPr>
          <a:xfrm>
            <a:off x="3975100" y="2817288"/>
            <a:ext cx="558800" cy="304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533900" y="1894155"/>
            <a:ext cx="3886200" cy="1852345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6" name="Picture 15" descr="Aflow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54" y="2506663"/>
            <a:ext cx="2282210" cy="636737"/>
          </a:xfrm>
          <a:prstGeom prst="rect">
            <a:avLst/>
          </a:prstGeom>
        </p:spPr>
      </p:pic>
      <p:pic>
        <p:nvPicPr>
          <p:cNvPr id="17" name="Picture 16" descr="Vasp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8" y="2444788"/>
            <a:ext cx="1219200" cy="70203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23900" y="4283952"/>
            <a:ext cx="4292600" cy="2091448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9" name="Picture 18" descr="Aflow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82" y="4711700"/>
            <a:ext cx="3232218" cy="90179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8" idx="3"/>
            <a:endCxn id="22" idx="1"/>
          </p:cNvCxnSpPr>
          <p:nvPr/>
        </p:nvCxnSpPr>
        <p:spPr>
          <a:xfrm flipV="1">
            <a:off x="5016500" y="5327866"/>
            <a:ext cx="558800" cy="181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575300" y="4286681"/>
            <a:ext cx="2844800" cy="2082369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575300" y="4297950"/>
            <a:ext cx="2844800" cy="5243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Candidate materials</a:t>
            </a:r>
          </a:p>
        </p:txBody>
      </p:sp>
      <p:pic>
        <p:nvPicPr>
          <p:cNvPr id="24" name="Picture 23" descr="BeO_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4737100"/>
            <a:ext cx="1462240" cy="1183218"/>
          </a:xfrm>
          <a:prstGeom prst="rect">
            <a:avLst/>
          </a:prstGeom>
        </p:spPr>
      </p:pic>
      <p:pic>
        <p:nvPicPr>
          <p:cNvPr id="25" name="Picture 24" descr="Materials_project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54" y="5626100"/>
            <a:ext cx="872695" cy="630425"/>
          </a:xfrm>
          <a:prstGeom prst="rect">
            <a:avLst/>
          </a:prstGeom>
        </p:spPr>
      </p:pic>
      <p:pic>
        <p:nvPicPr>
          <p:cNvPr id="26" name="Picture 25" descr="oqmd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0" y="5740400"/>
            <a:ext cx="2217648" cy="451429"/>
          </a:xfrm>
          <a:prstGeom prst="rect">
            <a:avLst/>
          </a:prstGeom>
        </p:spPr>
      </p:pic>
      <p:pic>
        <p:nvPicPr>
          <p:cNvPr id="27" name="Picture 26" descr="materials_project_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r="772" b="1250"/>
          <a:stretch/>
        </p:blipFill>
        <p:spPr>
          <a:xfrm>
            <a:off x="4066247" y="5603836"/>
            <a:ext cx="696254" cy="668066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749300" y="3214224"/>
            <a:ext cx="3225800" cy="51552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Structural prototypes</a:t>
            </a:r>
          </a:p>
        </p:txBody>
      </p:sp>
      <p:cxnSp>
        <p:nvCxnSpPr>
          <p:cNvPr id="32" name="Elbow Connector 31"/>
          <p:cNvCxnSpPr>
            <a:stCxn id="15" idx="2"/>
            <a:endCxn id="11" idx="0"/>
          </p:cNvCxnSpPr>
          <p:nvPr/>
        </p:nvCxnSpPr>
        <p:spPr bwMode="auto">
          <a:xfrm rot="5400000">
            <a:off x="4396038" y="2220662"/>
            <a:ext cx="555125" cy="360680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Content Placeholder 2"/>
          <p:cNvSpPr txBox="1">
            <a:spLocks/>
          </p:cNvSpPr>
          <p:nvPr/>
        </p:nvSpPr>
        <p:spPr>
          <a:xfrm>
            <a:off x="5575300" y="5860050"/>
            <a:ext cx="2844800" cy="5243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rgbClr val="000000"/>
                </a:solidFill>
                <a:latin typeface="Calibri"/>
                <a:cs typeface="Calibri"/>
              </a:rPr>
              <a:t>ML models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546600" y="3213099"/>
            <a:ext cx="3873500" cy="5293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i="0" dirty="0" smtClean="0">
                <a:solidFill>
                  <a:schemeClr val="tx1"/>
                </a:solidFill>
                <a:latin typeface="Calibri"/>
                <a:cs typeface="Calibri"/>
              </a:rPr>
              <a:t>Density functional theory</a:t>
            </a:r>
          </a:p>
        </p:txBody>
      </p:sp>
    </p:spTree>
    <p:extLst>
      <p:ext uri="{BB962C8B-B14F-4D97-AF65-F5344CB8AC3E}">
        <p14:creationId xmlns:p14="http://schemas.microsoft.com/office/powerpoint/2010/main" val="231167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0" grpId="0"/>
      <p:bldP spid="11" grpId="0"/>
      <p:bldP spid="15" grpId="0" animBg="1"/>
      <p:bldP spid="18" grpId="0" animBg="1"/>
      <p:bldP spid="22" grpId="0" animBg="1"/>
      <p:bldP spid="23" grpId="0"/>
      <p:bldP spid="28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search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page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067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>
                <a:latin typeface="Calibri"/>
                <a:cs typeface="Calibri"/>
              </a:rPr>
              <a:t>Use the advanced search functionality to find the band gap for </a:t>
            </a:r>
            <a:r>
              <a:rPr lang="en-US" sz="2000" i="0" dirty="0" err="1">
                <a:latin typeface="Calibri"/>
                <a:cs typeface="Calibri"/>
              </a:rPr>
              <a:t>SiC</a:t>
            </a:r>
            <a:r>
              <a:rPr lang="en-US" sz="2000" i="0" dirty="0">
                <a:latin typeface="Calibri"/>
                <a:cs typeface="Calibri"/>
              </a:rPr>
              <a:t> in the </a:t>
            </a:r>
            <a:r>
              <a:rPr lang="en-US" sz="2000" i="0" dirty="0" err="1">
                <a:latin typeface="Calibri"/>
                <a:cs typeface="Calibri"/>
              </a:rPr>
              <a:t>zincblende</a:t>
            </a:r>
            <a:r>
              <a:rPr lang="en-US" sz="2000" i="0" dirty="0">
                <a:latin typeface="Calibri"/>
                <a:cs typeface="Calibri"/>
              </a:rPr>
              <a:t> structure (space group number 216). </a:t>
            </a:r>
          </a:p>
          <a:p>
            <a:pPr marL="0" indent="0">
              <a:buNone/>
            </a:pPr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the advanced search functionality to find the bulk moduli for materials containing </a:t>
            </a:r>
            <a:r>
              <a:rPr lang="en-US" sz="2000" i="0" dirty="0">
                <a:latin typeface="Calibri"/>
                <a:cs typeface="Calibri"/>
              </a:rPr>
              <a:t>Ti in the AFLOW database. How many results are returned?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the “Restrict Value” button to limit the search to only entries for which the bulk modulus has already been </a:t>
            </a:r>
            <a:r>
              <a:rPr lang="en-US" sz="2000" i="0" dirty="0" smtClean="0">
                <a:latin typeface="Calibri"/>
                <a:cs typeface="Calibri"/>
              </a:rPr>
              <a:t>calculated for materials containing Ti. </a:t>
            </a:r>
            <a:r>
              <a:rPr lang="en-US" sz="2000" i="0" dirty="0">
                <a:latin typeface="Calibri"/>
                <a:cs typeface="Calibri"/>
              </a:rPr>
              <a:t>Open the entry page of the material with the highest bulk modulus. What is the lattice type and space group of this material? Is </a:t>
            </a:r>
            <a:r>
              <a:rPr lang="en-US" sz="2000" i="0" dirty="0" smtClean="0">
                <a:latin typeface="Calibri"/>
                <a:cs typeface="Calibri"/>
              </a:rPr>
              <a:t>it </a:t>
            </a:r>
            <a:r>
              <a:rPr lang="en-US" sz="2000" i="0" dirty="0">
                <a:latin typeface="Calibri"/>
                <a:cs typeface="Calibri"/>
              </a:rPr>
              <a:t>a metal or an insulator?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94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database organization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22" name="Picture 21" descr="aflow_layers_blu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38741"/>
            <a:ext cx="8013700" cy="5565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2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REST-API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926354"/>
            <a:ext cx="8900220" cy="5499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0" y="1765299"/>
            <a:ext cx="4149267" cy="474069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web portal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8" name="Rounded Rectangle 37"/>
          <p:cNvSpPr/>
          <p:nvPr/>
        </p:nvSpPr>
        <p:spPr bwMode="auto">
          <a:xfrm>
            <a:off x="2527300" y="4766469"/>
            <a:ext cx="800100" cy="694531"/>
          </a:xfrm>
          <a:prstGeom prst="roundRect">
            <a:avLst/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0" y="876300"/>
            <a:ext cx="91440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Full list of API keywords is available in the online REST-API documentation wiki: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  <p:pic>
        <p:nvPicPr>
          <p:cNvPr id="6" name="Picture 5" descr="AFLOW_REST-API_Do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7" y="1765300"/>
            <a:ext cx="4109904" cy="4766057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46" idx="1"/>
          </p:cNvCxnSpPr>
          <p:nvPr/>
        </p:nvCxnSpPr>
        <p:spPr bwMode="auto">
          <a:xfrm flipH="1" flipV="1">
            <a:off x="6451602" y="4737102"/>
            <a:ext cx="1244598" cy="1269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Rounded Rectangle 45"/>
          <p:cNvSpPr/>
          <p:nvPr/>
        </p:nvSpPr>
        <p:spPr bwMode="auto">
          <a:xfrm>
            <a:off x="7696200" y="4406900"/>
            <a:ext cx="1295400" cy="6858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53313" y="4348163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Keywords lists</a:t>
            </a:r>
            <a:endParaRPr lang="en-US" sz="22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71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6" grpId="0" animBg="1"/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REST-API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AFLOW REST-API AFLOW URL (AURL) has the form: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0846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&lt;server&gt;:AFLOWDATA/&lt;project&gt;/&lt;set&gt;/&lt;entry&gt;/?&lt;keyword&gt; 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993900"/>
            <a:ext cx="9144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For example, </a:t>
            </a:r>
            <a:r>
              <a:rPr lang="en-US" sz="2400" i="0" dirty="0">
                <a:latin typeface="Calibri"/>
                <a:cs typeface="Calibri"/>
              </a:rPr>
              <a:t>t</a:t>
            </a:r>
            <a:r>
              <a:rPr lang="en-US" sz="2400" i="0" dirty="0" smtClean="0">
                <a:latin typeface="Calibri"/>
                <a:cs typeface="Calibri"/>
              </a:rPr>
              <a:t>he </a:t>
            </a:r>
            <a:r>
              <a:rPr lang="en-US" sz="2400" i="0" dirty="0">
                <a:latin typeface="Calibri"/>
                <a:cs typeface="Calibri"/>
              </a:rPr>
              <a:t>AURL for the formation enthalpy per atom of the ternary </a:t>
            </a:r>
            <a:r>
              <a:rPr lang="en-US" sz="2400" i="0" dirty="0" err="1">
                <a:latin typeface="Calibri"/>
                <a:cs typeface="Calibri"/>
              </a:rPr>
              <a:t>Heusler</a:t>
            </a:r>
            <a:r>
              <a:rPr lang="en-US" sz="2400" i="0" dirty="0">
                <a:latin typeface="Calibri"/>
                <a:cs typeface="Calibri"/>
              </a:rPr>
              <a:t> </a:t>
            </a:r>
            <a:r>
              <a:rPr lang="en-US" sz="2400" i="0" dirty="0" smtClean="0">
                <a:latin typeface="Calibri"/>
                <a:cs typeface="Calibri"/>
              </a:rPr>
              <a:t>structure </a:t>
            </a:r>
            <a:r>
              <a:rPr lang="nb-NO" sz="2600" i="0" dirty="0">
                <a:latin typeface="Calibri"/>
                <a:cs typeface="Calibri"/>
              </a:rPr>
              <a:t>T0001.</a:t>
            </a:r>
            <a:r>
              <a:rPr lang="nb-NO" sz="2600" i="0" dirty="0" smtClean="0">
                <a:latin typeface="Calibri"/>
                <a:cs typeface="Calibri"/>
              </a:rPr>
              <a:t>A2BC</a:t>
            </a:r>
            <a:r>
              <a:rPr lang="en-US" sz="2400" i="0" dirty="0" smtClean="0">
                <a:latin typeface="Calibri"/>
                <a:cs typeface="Calibri"/>
              </a:rPr>
              <a:t> </a:t>
            </a:r>
            <a:r>
              <a:rPr lang="en-US" sz="2400" i="0" dirty="0">
                <a:latin typeface="Calibri"/>
                <a:cs typeface="Calibri"/>
              </a:rPr>
              <a:t>with </a:t>
            </a:r>
            <a:r>
              <a:rPr lang="en-US" sz="2400" i="0" dirty="0" smtClean="0">
                <a:latin typeface="Calibri"/>
                <a:cs typeface="Calibri"/>
              </a:rPr>
              <a:t>composition Cu</a:t>
            </a:r>
            <a:r>
              <a:rPr lang="en-US" sz="2400" i="0" baseline="-25000" dirty="0" smtClean="0">
                <a:latin typeface="Calibri"/>
                <a:cs typeface="Calibri"/>
              </a:rPr>
              <a:t>2</a:t>
            </a:r>
            <a:r>
              <a:rPr lang="en-US" sz="2400" i="0" dirty="0" smtClean="0">
                <a:latin typeface="Calibri"/>
                <a:cs typeface="Calibri"/>
              </a:rPr>
              <a:t>TiZn </a:t>
            </a:r>
            <a:r>
              <a:rPr lang="en-US" sz="2400" i="0" dirty="0">
                <a:latin typeface="Calibri"/>
                <a:cs typeface="Calibri"/>
              </a:rPr>
              <a:t>is: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3406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0" dirty="0" err="1" smtClean="0">
                <a:latin typeface="Andale Mono"/>
                <a:cs typeface="Andale Mono"/>
              </a:rPr>
              <a:t>aflowlib.duke.edu:AFLOWDATA</a:t>
            </a:r>
            <a:r>
              <a:rPr lang="en-US" sz="1200" i="0" dirty="0" smtClean="0">
                <a:latin typeface="Andale Mono"/>
                <a:cs typeface="Andale Mono"/>
              </a:rPr>
              <a:t>/LIB3_RAW/</a:t>
            </a:r>
            <a:r>
              <a:rPr lang="en-US" sz="1200" i="0" dirty="0" err="1" smtClean="0">
                <a:latin typeface="Andale Mono"/>
                <a:cs typeface="Andale Mono"/>
              </a:rPr>
              <a:t>Cu_pvTi_svZn</a:t>
            </a:r>
            <a:r>
              <a:rPr lang="en-US" sz="1200" i="0" dirty="0" smtClean="0">
                <a:latin typeface="Andale Mono"/>
                <a:cs typeface="Andale Mono"/>
              </a:rPr>
              <a:t>/T0001.A2BC/?</a:t>
            </a:r>
            <a:r>
              <a:rPr lang="en-US" sz="1200" i="0" dirty="0" err="1" smtClean="0">
                <a:latin typeface="Andale Mono"/>
                <a:cs typeface="Andale Mono"/>
              </a:rPr>
              <a:t>enthalpy_formation_atom</a:t>
            </a:r>
            <a:r>
              <a:rPr lang="en-US" sz="1200" i="0" dirty="0" smtClean="0">
                <a:latin typeface="Andale Mono"/>
                <a:cs typeface="Andale Mono"/>
              </a:rPr>
              <a:t> </a:t>
            </a:r>
            <a:endParaRPr lang="en-US" sz="1200" i="0" dirty="0">
              <a:latin typeface="Andale Mono"/>
              <a:cs typeface="Andale Mono"/>
            </a:endParaRPr>
          </a:p>
        </p:txBody>
      </p:sp>
      <p:sp>
        <p:nvSpPr>
          <p:cNvPr id="12" name="Right Brace 11"/>
          <p:cNvSpPr/>
          <p:nvPr/>
        </p:nvSpPr>
        <p:spPr>
          <a:xfrm rot="16200000" flipH="1">
            <a:off x="1251712" y="2659888"/>
            <a:ext cx="404876" cy="15621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5000" y="3623313"/>
            <a:ext cx="1651000" cy="3771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283200" y="3610613"/>
            <a:ext cx="876300" cy="3771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Entry</a:t>
            </a:r>
          </a:p>
        </p:txBody>
      </p:sp>
      <p:sp>
        <p:nvSpPr>
          <p:cNvPr id="16" name="Right Brace 15"/>
          <p:cNvSpPr/>
          <p:nvPr/>
        </p:nvSpPr>
        <p:spPr>
          <a:xfrm rot="16200000" flipH="1">
            <a:off x="3372612" y="3028188"/>
            <a:ext cx="404876" cy="8255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82900" y="3621726"/>
            <a:ext cx="1397000" cy="7597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Project Layer</a:t>
            </a:r>
          </a:p>
        </p:txBody>
      </p:sp>
      <p:sp>
        <p:nvSpPr>
          <p:cNvPr id="18" name="Right Brace 17"/>
          <p:cNvSpPr/>
          <p:nvPr/>
        </p:nvSpPr>
        <p:spPr>
          <a:xfrm rot="16200000" flipH="1">
            <a:off x="4407662" y="2844038"/>
            <a:ext cx="404876" cy="11938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 flipH="1">
            <a:off x="5512562" y="2932113"/>
            <a:ext cx="404876" cy="10160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025900" y="3621726"/>
            <a:ext cx="1206500" cy="7597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et Layer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94500" y="3610613"/>
            <a:ext cx="1219200" cy="3771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Keyword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0" y="4254500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URL </a:t>
            </a:r>
            <a:r>
              <a:rPr lang="en-US" sz="2400" i="0" dirty="0">
                <a:latin typeface="Calibri"/>
                <a:cs typeface="Calibri"/>
              </a:rPr>
              <a:t>for the formation enthalpy per atom of the ternary </a:t>
            </a:r>
            <a:r>
              <a:rPr lang="en-US" sz="2400" i="0" dirty="0" err="1">
                <a:latin typeface="Calibri"/>
                <a:cs typeface="Calibri"/>
              </a:rPr>
              <a:t>Heusler</a:t>
            </a:r>
            <a:r>
              <a:rPr lang="en-US" sz="2400" i="0" dirty="0">
                <a:latin typeface="Calibri"/>
                <a:cs typeface="Calibri"/>
              </a:rPr>
              <a:t> </a:t>
            </a:r>
            <a:r>
              <a:rPr lang="en-US" sz="2400" i="0" dirty="0" smtClean="0">
                <a:latin typeface="Calibri"/>
                <a:cs typeface="Calibri"/>
              </a:rPr>
              <a:t>structure </a:t>
            </a:r>
            <a:r>
              <a:rPr lang="nb-NO" sz="2600" i="0" dirty="0">
                <a:latin typeface="Calibri"/>
                <a:cs typeface="Calibri"/>
              </a:rPr>
              <a:t>T0001.</a:t>
            </a:r>
            <a:r>
              <a:rPr lang="nb-NO" sz="2600" i="0" dirty="0" smtClean="0">
                <a:latin typeface="Calibri"/>
                <a:cs typeface="Calibri"/>
              </a:rPr>
              <a:t>A2BC</a:t>
            </a:r>
            <a:r>
              <a:rPr lang="en-US" sz="2400" i="0" dirty="0" smtClean="0">
                <a:latin typeface="Calibri"/>
                <a:cs typeface="Calibri"/>
              </a:rPr>
              <a:t> </a:t>
            </a:r>
            <a:r>
              <a:rPr lang="en-US" sz="2400" i="0" dirty="0">
                <a:latin typeface="Calibri"/>
                <a:cs typeface="Calibri"/>
              </a:rPr>
              <a:t>with </a:t>
            </a:r>
            <a:r>
              <a:rPr lang="en-US" sz="2400" i="0" dirty="0" smtClean="0">
                <a:latin typeface="Calibri"/>
                <a:cs typeface="Calibri"/>
              </a:rPr>
              <a:t>composition Cu</a:t>
            </a:r>
            <a:r>
              <a:rPr lang="en-US" sz="2400" i="0" baseline="-25000" dirty="0" smtClean="0">
                <a:latin typeface="Calibri"/>
                <a:cs typeface="Calibri"/>
              </a:rPr>
              <a:t>2</a:t>
            </a:r>
            <a:r>
              <a:rPr lang="en-US" sz="2400" i="0" dirty="0" smtClean="0">
                <a:latin typeface="Calibri"/>
                <a:cs typeface="Calibri"/>
              </a:rPr>
              <a:t>TiZn </a:t>
            </a:r>
            <a:r>
              <a:rPr lang="en-US" sz="2400" i="0" dirty="0">
                <a:latin typeface="Calibri"/>
                <a:cs typeface="Calibri"/>
              </a:rPr>
              <a:t>is: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516766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0" dirty="0" err="1" smtClean="0">
                <a:latin typeface="Andale Mono"/>
                <a:cs typeface="Andale Mono"/>
              </a:rPr>
              <a:t>aflowlib.duke.edu</a:t>
            </a:r>
            <a:r>
              <a:rPr lang="en-US" sz="1200" i="0" dirty="0" smtClean="0">
                <a:latin typeface="Andale Mono"/>
                <a:cs typeface="Andale Mono"/>
              </a:rPr>
              <a:t>/AFLOWDATA/LIB3_RAW/</a:t>
            </a:r>
            <a:r>
              <a:rPr lang="en-US" sz="1200" i="0" dirty="0" err="1" smtClean="0">
                <a:latin typeface="Andale Mono"/>
                <a:cs typeface="Andale Mono"/>
              </a:rPr>
              <a:t>Cu_pvTi_svZn</a:t>
            </a:r>
            <a:r>
              <a:rPr lang="en-US" sz="1200" i="0" dirty="0" smtClean="0">
                <a:latin typeface="Andale Mono"/>
                <a:cs typeface="Andale Mono"/>
              </a:rPr>
              <a:t>/T0001.A2BC/?</a:t>
            </a:r>
            <a:r>
              <a:rPr lang="en-US" sz="1200" i="0" dirty="0" err="1" smtClean="0">
                <a:latin typeface="Andale Mono"/>
                <a:cs typeface="Andale Mono"/>
              </a:rPr>
              <a:t>enthalpy_formation_atom</a:t>
            </a:r>
            <a:r>
              <a:rPr lang="en-US" sz="1200" i="0" dirty="0" smtClean="0">
                <a:latin typeface="Andale Mono"/>
                <a:cs typeface="Andale Mono"/>
              </a:rPr>
              <a:t> </a:t>
            </a:r>
            <a:endParaRPr lang="en-US" sz="1200" i="0" dirty="0">
              <a:latin typeface="Andale Mono"/>
              <a:cs typeface="Andale Mono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171700" y="3078163"/>
            <a:ext cx="215900" cy="2095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184400" y="5224463"/>
            <a:ext cx="215900" cy="2095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5604341"/>
            <a:ext cx="9144000" cy="104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full list of entries in the set Cu-Ti-Zn can be retrieved using: </a:t>
            </a: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609840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>
                <a:latin typeface="Andale Mono"/>
                <a:cs typeface="Andale Mono"/>
              </a:rPr>
              <a:t>aflowlib.duke.edu</a:t>
            </a:r>
            <a:r>
              <a:rPr lang="en-US" i="0" dirty="0" smtClean="0">
                <a:latin typeface="Andale Mono"/>
                <a:cs typeface="Andale Mono"/>
              </a:rPr>
              <a:t>/AFLOWDATA/LIB3_RAW/</a:t>
            </a:r>
            <a:r>
              <a:rPr lang="en-US" i="0" dirty="0" err="1" smtClean="0">
                <a:latin typeface="Andale Mono"/>
                <a:cs typeface="Andale Mono"/>
              </a:rPr>
              <a:t>Cu_pvTi_svZn</a:t>
            </a:r>
            <a:r>
              <a:rPr lang="en-US" i="0" dirty="0" smtClean="0">
                <a:latin typeface="Andale Mono"/>
                <a:cs typeface="Andale Mono"/>
              </a:rPr>
              <a:t>/?</a:t>
            </a:r>
            <a:r>
              <a:rPr lang="en-US" i="0" dirty="0" err="1" smtClean="0">
                <a:latin typeface="Andale Mono"/>
                <a:cs typeface="Andale Mono"/>
              </a:rPr>
              <a:t>aflowlib_entries</a:t>
            </a:r>
            <a:r>
              <a:rPr lang="en-US" i="0" dirty="0" smtClean="0">
                <a:latin typeface="Andale Mono"/>
                <a:cs typeface="Andale Mono"/>
              </a:rPr>
              <a:t> 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30" name="Right Brace 29"/>
          <p:cNvSpPr/>
          <p:nvPr/>
        </p:nvSpPr>
        <p:spPr>
          <a:xfrm rot="16200000" flipH="1">
            <a:off x="7201662" y="2372551"/>
            <a:ext cx="404876" cy="21336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/>
      <p:bldP spid="15" grpId="0"/>
      <p:bldP spid="16" grpId="0" animBg="1"/>
      <p:bldP spid="17" grpId="0"/>
      <p:bldP spid="18" grpId="0" animBg="1"/>
      <p:bldP spid="19" grpId="0" animBg="1"/>
      <p:bldP spid="20" grpId="0"/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REST-API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93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Example python script to access API &amp; download space groups (see </a:t>
            </a:r>
            <a:r>
              <a:rPr lang="en-US" sz="2400" i="0" dirty="0" err="1" smtClean="0">
                <a:latin typeface="Calibri"/>
                <a:cs typeface="Calibri"/>
              </a:rPr>
              <a:t>AFLOW_REST_API_example.py</a:t>
            </a:r>
            <a:r>
              <a:rPr lang="en-US" sz="2400" i="0" dirty="0" smtClean="0">
                <a:latin typeface="Calibri"/>
                <a:cs typeface="Calibri"/>
              </a:rPr>
              <a:t>):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48978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#!/</a:t>
            </a:r>
            <a:r>
              <a:rPr lang="en-US" i="0" dirty="0" err="1">
                <a:latin typeface="Andale Mono"/>
                <a:cs typeface="Andale Mono"/>
              </a:rPr>
              <a:t>usr</a:t>
            </a:r>
            <a:r>
              <a:rPr lang="en-US" i="0" dirty="0">
                <a:latin typeface="Andale Mono"/>
                <a:cs typeface="Andale Mono"/>
              </a:rPr>
              <a:t>/bin</a:t>
            </a:r>
            <a:r>
              <a:rPr lang="en-US" i="0" dirty="0" smtClean="0">
                <a:latin typeface="Andale Mono"/>
                <a:cs typeface="Andale Mono"/>
              </a:rPr>
              <a:t>/</a:t>
            </a:r>
            <a:r>
              <a:rPr lang="en-US" i="0" dirty="0" err="1" smtClean="0">
                <a:latin typeface="Andale Mono"/>
                <a:cs typeface="Andale Mono"/>
              </a:rPr>
              <a:t>env</a:t>
            </a:r>
            <a:r>
              <a:rPr lang="en-US" i="0" dirty="0" smtClean="0">
                <a:latin typeface="Andale Mono"/>
                <a:cs typeface="Andale Mono"/>
              </a:rPr>
              <a:t> python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import </a:t>
            </a:r>
            <a:r>
              <a:rPr lang="en-US" i="0" dirty="0" err="1">
                <a:latin typeface="Andale Mono"/>
                <a:cs typeface="Andale Mono"/>
              </a:rPr>
              <a:t>json</a:t>
            </a:r>
            <a:r>
              <a:rPr lang="en-US" i="0" dirty="0">
                <a:latin typeface="Andale Mono"/>
                <a:cs typeface="Andale Mono"/>
              </a:rPr>
              <a:t>, sys, </a:t>
            </a:r>
            <a:r>
              <a:rPr lang="en-US" i="0" dirty="0" err="1">
                <a:latin typeface="Andale Mono"/>
                <a:cs typeface="Andale Mono"/>
              </a:rPr>
              <a:t>os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urllib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SERVER="http://</a:t>
            </a:r>
            <a:r>
              <a:rPr lang="en-US" i="0" dirty="0" err="1">
                <a:latin typeface="Andale Mono"/>
                <a:cs typeface="Andale Mono"/>
              </a:rPr>
              <a:t>aflowlib.duke.edu</a:t>
            </a:r>
            <a:r>
              <a:rPr lang="en-US" i="0" dirty="0">
                <a:latin typeface="Andale Mono"/>
                <a:cs typeface="Andale Mono"/>
              </a:rPr>
              <a:t>/AFLOWDATA"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PROJECT="/LIB3_RAW"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SET="/</a:t>
            </a:r>
            <a:r>
              <a:rPr lang="en-US" i="0" dirty="0" err="1">
                <a:latin typeface="Andale Mono"/>
                <a:cs typeface="Andale Mono"/>
              </a:rPr>
              <a:t>Cu_pvTi_svZn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ENTRIES="/?</a:t>
            </a:r>
            <a:r>
              <a:rPr lang="en-US" i="0" dirty="0" err="1">
                <a:latin typeface="Andale Mono"/>
                <a:cs typeface="Andale Mono"/>
              </a:rPr>
              <a:t>aflowlib_entries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response=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r>
              <a:rPr lang="en-US" i="0" dirty="0">
                <a:latin typeface="Andale Mono"/>
                <a:cs typeface="Andale Mono"/>
              </a:rPr>
              <a:t>( SERVER+PROJECT+SET+ENTRIES ).read()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response=</a:t>
            </a:r>
            <a:r>
              <a:rPr lang="en-US" i="0" dirty="0" err="1">
                <a:latin typeface="Andale Mono"/>
                <a:cs typeface="Andale Mono"/>
              </a:rPr>
              <a:t>response.rstrip</a:t>
            </a:r>
            <a:r>
              <a:rPr lang="en-US" i="0" dirty="0">
                <a:latin typeface="Andale Mono"/>
                <a:cs typeface="Andale Mono"/>
              </a:rPr>
              <a:t>()</a:t>
            </a:r>
          </a:p>
          <a:p>
            <a:pPr algn="l"/>
            <a:r>
              <a:rPr lang="en-US" i="0" dirty="0" err="1" smtClean="0">
                <a:latin typeface="Andale Mono"/>
                <a:cs typeface="Andale Mono"/>
              </a:rPr>
              <a:t>entry_list</a:t>
            </a:r>
            <a:r>
              <a:rPr lang="en-US" i="0" dirty="0">
                <a:latin typeface="Andale Mono"/>
                <a:cs typeface="Andale Mono"/>
              </a:rPr>
              <a:t>=</a:t>
            </a:r>
            <a:r>
              <a:rPr lang="en-US" i="0" dirty="0" err="1">
                <a:latin typeface="Andale Mono"/>
                <a:cs typeface="Andale Mono"/>
              </a:rPr>
              <a:t>response.split</a:t>
            </a:r>
            <a:r>
              <a:rPr lang="en-US" i="0" dirty="0">
                <a:latin typeface="Andale Mono"/>
                <a:cs typeface="Andale Mono"/>
              </a:rPr>
              <a:t>(",")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print(</a:t>
            </a:r>
            <a:r>
              <a:rPr lang="en-US" i="0" dirty="0" err="1">
                <a:latin typeface="Andale Mono"/>
                <a:cs typeface="Andale Mono"/>
              </a:rPr>
              <a:t>entry_list</a:t>
            </a:r>
            <a:r>
              <a:rPr lang="en-US" i="0" dirty="0">
                <a:latin typeface="Andale Mono"/>
                <a:cs typeface="Andale Mono"/>
              </a:rPr>
              <a:t>)                     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for </a:t>
            </a:r>
            <a:r>
              <a:rPr lang="en-US" i="0" dirty="0" err="1">
                <a:latin typeface="Andale Mono"/>
                <a:cs typeface="Andale Mono"/>
              </a:rPr>
              <a:t>i</a:t>
            </a:r>
            <a:r>
              <a:rPr lang="en-US" i="0" dirty="0">
                <a:latin typeface="Andale Mono"/>
                <a:cs typeface="Andale Mono"/>
              </a:rPr>
              <a:t> in </a:t>
            </a:r>
            <a:r>
              <a:rPr lang="en-US" i="0" dirty="0" err="1">
                <a:latin typeface="Andale Mono"/>
                <a:cs typeface="Andale Mono"/>
              </a:rPr>
              <a:t>xrange</a:t>
            </a:r>
            <a:r>
              <a:rPr lang="en-US" i="0" dirty="0">
                <a:latin typeface="Andale Mono"/>
                <a:cs typeface="Andale Mono"/>
              </a:rPr>
              <a:t>(</a:t>
            </a:r>
            <a:r>
              <a:rPr lang="en-US" i="0" dirty="0" err="1">
                <a:latin typeface="Andale Mono"/>
                <a:cs typeface="Andale Mono"/>
              </a:rPr>
              <a:t>len</a:t>
            </a:r>
            <a:r>
              <a:rPr lang="en-US" i="0" dirty="0">
                <a:latin typeface="Andale Mono"/>
                <a:cs typeface="Andale Mono"/>
              </a:rPr>
              <a:t>(</a:t>
            </a:r>
            <a:r>
              <a:rPr lang="en-US" i="0" dirty="0" err="1">
                <a:latin typeface="Andale Mono"/>
                <a:cs typeface="Andale Mono"/>
              </a:rPr>
              <a:t>entry_list</a:t>
            </a:r>
            <a:r>
              <a:rPr lang="en-US" i="0" dirty="0">
                <a:latin typeface="Andale Mono"/>
                <a:cs typeface="Andale Mono"/>
              </a:rPr>
              <a:t>)):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entry=</a:t>
            </a:r>
            <a:r>
              <a:rPr lang="en-US" i="0" dirty="0" err="1">
                <a:latin typeface="Andale Mono"/>
                <a:cs typeface="Andale Mono"/>
              </a:rPr>
              <a:t>str</a:t>
            </a:r>
            <a:r>
              <a:rPr lang="en-US" i="0" dirty="0">
                <a:latin typeface="Andale Mono"/>
                <a:cs typeface="Andale Mono"/>
              </a:rPr>
              <a:t>(</a:t>
            </a:r>
            <a:r>
              <a:rPr lang="en-US" i="0" dirty="0" err="1">
                <a:latin typeface="Andale Mono"/>
                <a:cs typeface="Andale Mono"/>
              </a:rPr>
              <a:t>entry_list</a:t>
            </a:r>
            <a:r>
              <a:rPr lang="en-US" i="0" dirty="0">
                <a:latin typeface="Andale Mono"/>
                <a:cs typeface="Andale Mono"/>
              </a:rPr>
              <a:t>[</a:t>
            </a:r>
            <a:r>
              <a:rPr lang="en-US" i="0" dirty="0" err="1">
                <a:latin typeface="Andale Mono"/>
                <a:cs typeface="Andale Mono"/>
              </a:rPr>
              <a:t>i</a:t>
            </a:r>
            <a:r>
              <a:rPr lang="en-US" i="0" dirty="0">
                <a:latin typeface="Andale Mono"/>
                <a:cs typeface="Andale Mono"/>
              </a:rPr>
              <a:t>])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URLentry_sg</a:t>
            </a:r>
            <a:r>
              <a:rPr lang="en-US" i="0" dirty="0">
                <a:latin typeface="Andale Mono"/>
                <a:cs typeface="Andale Mono"/>
              </a:rPr>
              <a:t>=SERVER+PROJECT+SET+"/"+entry+"/?</a:t>
            </a:r>
            <a:r>
              <a:rPr lang="en-US" i="0" dirty="0" err="1">
                <a:latin typeface="Andale Mono"/>
                <a:cs typeface="Andale Mono"/>
              </a:rPr>
              <a:t>spacegroup_relax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print(</a:t>
            </a:r>
            <a:r>
              <a:rPr lang="en-US" i="0" dirty="0" err="1">
                <a:latin typeface="Andale Mono"/>
                <a:cs typeface="Andale Mono"/>
              </a:rPr>
              <a:t>URLentry_sg</a:t>
            </a:r>
            <a:r>
              <a:rPr lang="en-US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response=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r>
              <a:rPr lang="en-US" i="0" dirty="0">
                <a:latin typeface="Andale Mono"/>
                <a:cs typeface="Andale Mono"/>
              </a:rPr>
              <a:t>( </a:t>
            </a:r>
            <a:r>
              <a:rPr lang="en-US" i="0" dirty="0" err="1">
                <a:latin typeface="Andale Mono"/>
                <a:cs typeface="Andale Mono"/>
              </a:rPr>
              <a:t>URLentry_sg</a:t>
            </a:r>
            <a:r>
              <a:rPr lang="en-US" i="0" dirty="0">
                <a:latin typeface="Andale Mono"/>
                <a:cs typeface="Andale Mono"/>
              </a:rPr>
              <a:t> ).read()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print(response)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511514" y="2839505"/>
            <a:ext cx="2260886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Project: Ternary alloys</a:t>
            </a:r>
            <a:endParaRPr lang="en-US" i="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 bwMode="auto">
          <a:xfrm flipH="1">
            <a:off x="2463800" y="2999112"/>
            <a:ext cx="3047714" cy="1631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8" name="Rounded Rectangle 17"/>
          <p:cNvSpPr/>
          <p:nvPr/>
        </p:nvSpPr>
        <p:spPr bwMode="auto">
          <a:xfrm>
            <a:off x="5524214" y="3207805"/>
            <a:ext cx="2781586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/>
              <a:t>S</a:t>
            </a:r>
            <a:r>
              <a:rPr lang="en-US" i="0" dirty="0" smtClean="0"/>
              <a:t>et: </a:t>
            </a:r>
            <a:r>
              <a:rPr lang="en-US" i="0" dirty="0" err="1" smtClean="0"/>
              <a:t>CuTiZn</a:t>
            </a:r>
            <a:r>
              <a:rPr lang="en-US" i="0" dirty="0" smtClean="0"/>
              <a:t> alloy system</a:t>
            </a:r>
            <a:endParaRPr lang="en-US" i="0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 bwMode="auto">
          <a:xfrm flipH="1">
            <a:off x="2438400" y="3367412"/>
            <a:ext cx="3085814" cy="615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4889501" y="3581400"/>
            <a:ext cx="4165600" cy="3302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Keyword: List of entries in this alloy system</a:t>
            </a:r>
            <a:endParaRPr lang="en-US" i="0" dirty="0"/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 bwMode="auto">
          <a:xfrm flipH="1" flipV="1">
            <a:off x="3517900" y="3657600"/>
            <a:ext cx="1371601" cy="889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40" name="Rounded Rectangle 39"/>
          <p:cNvSpPr/>
          <p:nvPr/>
        </p:nvSpPr>
        <p:spPr bwMode="auto">
          <a:xfrm>
            <a:off x="6477001" y="4267200"/>
            <a:ext cx="2247899" cy="6096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Download list of entries with </a:t>
            </a:r>
            <a:r>
              <a:rPr lang="en-US" i="0" dirty="0" err="1" smtClean="0"/>
              <a:t>urlopen</a:t>
            </a:r>
            <a:endParaRPr lang="en-US" i="0" dirty="0"/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 bwMode="auto">
          <a:xfrm flipH="1" flipV="1">
            <a:off x="3810000" y="4368800"/>
            <a:ext cx="2667001" cy="203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46" name="Rounded Rectangle 45"/>
          <p:cNvSpPr/>
          <p:nvPr/>
        </p:nvSpPr>
        <p:spPr bwMode="auto">
          <a:xfrm>
            <a:off x="6375401" y="4978400"/>
            <a:ext cx="2641599" cy="3937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Loop through list of entries</a:t>
            </a:r>
            <a:endParaRPr lang="en-US" i="0" dirty="0"/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 bwMode="auto">
          <a:xfrm flipH="1" flipV="1">
            <a:off x="4229100" y="5105400"/>
            <a:ext cx="2146301" cy="698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54" name="Rounded Rectangle 53"/>
          <p:cNvSpPr/>
          <p:nvPr/>
        </p:nvSpPr>
        <p:spPr bwMode="auto">
          <a:xfrm>
            <a:off x="6470650" y="5943600"/>
            <a:ext cx="2247899" cy="6096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Download space group for each entry</a:t>
            </a:r>
            <a:endParaRPr lang="en-US" i="0" dirty="0"/>
          </a:p>
        </p:txBody>
      </p:sp>
      <p:cxnSp>
        <p:nvCxnSpPr>
          <p:cNvPr id="55" name="Straight Arrow Connector 54"/>
          <p:cNvCxnSpPr>
            <a:stCxn id="54" idx="1"/>
          </p:cNvCxnSpPr>
          <p:nvPr/>
        </p:nvCxnSpPr>
        <p:spPr bwMode="auto">
          <a:xfrm flipH="1" flipV="1">
            <a:off x="5461000" y="6057900"/>
            <a:ext cx="1009650" cy="190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94820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3" grpId="0" animBg="1"/>
      <p:bldP spid="40" grpId="0" animBg="1"/>
      <p:bldP spid="46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REST-API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37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Use the AFLOW REST</a:t>
            </a:r>
            <a:r>
              <a:rPr lang="en-US" sz="2000" i="0" dirty="0">
                <a:latin typeface="Calibri"/>
                <a:cs typeface="Calibri"/>
              </a:rPr>
              <a:t>-</a:t>
            </a:r>
            <a:r>
              <a:rPr lang="en-US" sz="2000" i="0" dirty="0" smtClean="0">
                <a:latin typeface="Calibri"/>
                <a:cs typeface="Calibri"/>
              </a:rPr>
              <a:t>API to download the formation enthalpies for all of the entries in the ternary alloy system </a:t>
            </a:r>
            <a:r>
              <a:rPr lang="en-US" sz="2000" i="0" dirty="0" err="1" smtClean="0">
                <a:latin typeface="Calibri"/>
                <a:cs typeface="Calibri"/>
              </a:rPr>
              <a:t>AlNiTi</a:t>
            </a:r>
            <a:r>
              <a:rPr lang="en-US" sz="2000" i="0" dirty="0" smtClean="0">
                <a:latin typeface="Calibri"/>
                <a:cs typeface="Calibri"/>
              </a:rPr>
              <a:t> (</a:t>
            </a:r>
            <a:r>
              <a:rPr lang="en-US" sz="2000" i="0" dirty="0" err="1" smtClean="0">
                <a:latin typeface="Calibri"/>
                <a:cs typeface="Calibri"/>
              </a:rPr>
              <a:t>AlNi_pvTi_sv</a:t>
            </a:r>
            <a:r>
              <a:rPr lang="en-US" sz="2000" i="0" dirty="0" smtClean="0">
                <a:latin typeface="Calibri"/>
                <a:cs typeface="Calibri"/>
              </a:rPr>
              <a:t>)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r>
              <a:rPr lang="en-US" sz="2000" i="0" dirty="0">
                <a:latin typeface="Calibri"/>
                <a:cs typeface="Calibri"/>
              </a:rPr>
              <a:t>Use the AFLOW REST-API to download </a:t>
            </a:r>
            <a:r>
              <a:rPr lang="en-US" sz="2000" i="0" dirty="0" smtClean="0">
                <a:latin typeface="Calibri"/>
                <a:cs typeface="Calibri"/>
              </a:rPr>
              <a:t>the full list of binary alloy systems that are available in the LIB2 project. How many alloys systems are available for download?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the AFLOW REST-API to download the </a:t>
            </a:r>
            <a:r>
              <a:rPr lang="en-US" sz="2000" i="0" dirty="0" err="1" smtClean="0">
                <a:latin typeface="Calibri"/>
                <a:cs typeface="Calibri"/>
              </a:rPr>
              <a:t>stoichiometries</a:t>
            </a:r>
            <a:r>
              <a:rPr lang="en-US" sz="2000" i="0" dirty="0" smtClean="0">
                <a:latin typeface="Calibri"/>
                <a:cs typeface="Calibri"/>
              </a:rPr>
              <a:t> and space groups for all of the entries in an alloy system of your choice. How many entries are present in this system?</a:t>
            </a:r>
            <a:endParaRPr lang="en-US" sz="2000" dirty="0"/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00" y="6554458"/>
            <a:ext cx="8782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R. H. Taylor</a:t>
            </a:r>
            <a:r>
              <a:rPr lang="en-US" sz="1400" dirty="0" smtClean="0">
                <a:latin typeface="Calibri"/>
                <a:cs typeface="Calibri"/>
              </a:rPr>
              <a:t> et al., </a:t>
            </a:r>
            <a:r>
              <a:rPr lang="nl-NL" sz="1400" i="0" dirty="0" err="1" smtClean="0">
                <a:latin typeface="Calibri"/>
                <a:cs typeface="Calibri"/>
              </a:rPr>
              <a:t>Comput</a:t>
            </a:r>
            <a:r>
              <a:rPr lang="nl-NL" sz="1400" i="0" dirty="0" smtClean="0">
                <a:latin typeface="Calibri"/>
                <a:cs typeface="Calibri"/>
              </a:rPr>
              <a:t>. 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Mater. </a:t>
            </a:r>
            <a:r>
              <a:rPr lang="nl-NL" sz="1400" i="0" dirty="0" err="1" smtClean="0">
                <a:solidFill>
                  <a:srgbClr val="000000"/>
                </a:solidFill>
                <a:latin typeface="Calibri"/>
                <a:cs typeface="Calibri"/>
              </a:rPr>
              <a:t>Sci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nl-NL" sz="1400" b="1" i="0" dirty="0" smtClean="0">
                <a:solidFill>
                  <a:srgbClr val="000000"/>
                </a:solidFill>
                <a:latin typeface="Calibri"/>
                <a:cs typeface="Calibri"/>
              </a:rPr>
              <a:t>93</a:t>
            </a:r>
            <a:r>
              <a:rPr lang="nl-NL" sz="1400" i="0" dirty="0" smtClean="0">
                <a:solidFill>
                  <a:srgbClr val="000000"/>
                </a:solidFill>
                <a:latin typeface="Calibri"/>
                <a:cs typeface="Calibri"/>
              </a:rPr>
              <a:t>, 178-192 </a:t>
            </a:r>
            <a:r>
              <a:rPr lang="nl-NL" sz="1400" i="0" dirty="0">
                <a:latin typeface="Calibri"/>
                <a:cs typeface="Calibri"/>
              </a:rPr>
              <a:t>(2014</a:t>
            </a:r>
            <a:r>
              <a:rPr lang="nl-NL" sz="1400" i="0" dirty="0" smtClean="0">
                <a:latin typeface="Calibri"/>
                <a:cs typeface="Calibri"/>
              </a:rPr>
              <a:t>)</a:t>
            </a:r>
            <a:endParaRPr lang="en-US" sz="14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0" y="54610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r>
              <a:rPr lang="en-US" sz="2400" i="0" dirty="0" smtClean="0">
                <a:latin typeface="Calibri"/>
                <a:cs typeface="Calibri"/>
              </a:rPr>
              <a:t>Aim: </a:t>
            </a:r>
            <a:r>
              <a:rPr lang="en-US" sz="2400" i="0" dirty="0">
                <a:latin typeface="Calibri"/>
                <a:cs typeface="Calibri"/>
              </a:rPr>
              <a:t>P</a:t>
            </a:r>
            <a:r>
              <a:rPr lang="en" sz="2400" i="0" dirty="0" smtClean="0">
                <a:latin typeface="Calibri"/>
                <a:cs typeface="Calibri"/>
              </a:rPr>
              <a:t>rogramatically </a:t>
            </a:r>
            <a:r>
              <a:rPr lang="en" sz="2400" i="0" dirty="0">
                <a:latin typeface="Calibri"/>
                <a:cs typeface="Calibri"/>
              </a:rPr>
              <a:t>expose the same functionality as our web search interface </a:t>
            </a:r>
            <a:r>
              <a:rPr lang="en" sz="2400" i="0" dirty="0" smtClean="0">
                <a:latin typeface="Calibri"/>
                <a:cs typeface="Calibri"/>
              </a:rPr>
              <a:t>at</a:t>
            </a:r>
            <a:r>
              <a:rPr lang="en-US" sz="2400" i="0" dirty="0" smtClean="0">
                <a:latin typeface="Calibri"/>
                <a:cs typeface="Calibri"/>
              </a:rPr>
              <a:t> </a:t>
            </a:r>
            <a:r>
              <a:rPr lang="en-US" sz="2400" i="0" dirty="0" smtClean="0">
                <a:solidFill>
                  <a:srgbClr val="0000FF"/>
                </a:solidFill>
                <a:latin typeface="Calibri"/>
                <a:cs typeface="Calibri"/>
              </a:rPr>
              <a:t>http://</a:t>
            </a:r>
            <a:r>
              <a:rPr lang="en-US" sz="2400" i="0" dirty="0" err="1" smtClean="0">
                <a:solidFill>
                  <a:srgbClr val="0000FF"/>
                </a:solidFill>
                <a:latin typeface="Calibri"/>
                <a:cs typeface="Calibri"/>
              </a:rPr>
              <a:t>aflow.org</a:t>
            </a:r>
            <a:r>
              <a:rPr lang="en-US" sz="2400" i="0" dirty="0" smtClean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lang="en-US" sz="2400" i="0" dirty="0" err="1" smtClean="0">
                <a:solidFill>
                  <a:srgbClr val="0000FF"/>
                </a:solidFill>
                <a:latin typeface="Calibri"/>
                <a:cs typeface="Calibri"/>
              </a:rPr>
              <a:t>advanced.php</a:t>
            </a:r>
            <a:endParaRPr lang="en-US" sz="2400" i="0" u="sng" dirty="0" smtClean="0">
              <a:solidFill>
                <a:srgbClr val="0000FF"/>
              </a:solidFill>
              <a:latin typeface="Calibri"/>
              <a:cs typeface="Calibri"/>
              <a:hlinkClick r:id="rId3"/>
            </a:endParaRPr>
          </a:p>
          <a:p>
            <a:pPr lvl="0" algn="l" rtl="0">
              <a:spcBef>
                <a:spcPts val="0"/>
              </a:spcBef>
            </a:pPr>
            <a:endParaRPr lang="en-US" sz="2400" i="0" dirty="0">
              <a:latin typeface="Calibri"/>
              <a:cs typeface="Calibri"/>
            </a:endParaRPr>
          </a:p>
          <a:p>
            <a:pPr marL="285750" lvl="0" indent="-285750" algn="l" rtl="0">
              <a:spcBef>
                <a:spcPts val="0"/>
              </a:spcBef>
              <a:buFont typeface="Arial"/>
              <a:buChar char="•"/>
            </a:pPr>
            <a:endParaRPr lang="en" sz="2400" i="0" dirty="0">
              <a:latin typeface="Calibri"/>
              <a:cs typeface="Calibri"/>
            </a:endParaRPr>
          </a:p>
          <a:p>
            <a:pPr lvl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AFLUX: AFLOW Search-API</a:t>
            </a:r>
          </a:p>
        </p:txBody>
      </p:sp>
      <p:pic>
        <p:nvPicPr>
          <p:cNvPr id="7" name="Picture 6" descr="aflowlib_searchp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4" y="974657"/>
            <a:ext cx="2879509" cy="1825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43" y="3415554"/>
            <a:ext cx="2879509" cy="177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421" y="1038510"/>
            <a:ext cx="4112736" cy="4188708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236671" y="974657"/>
            <a:ext cx="430486" cy="4252561"/>
          </a:xfrm>
          <a:prstGeom prst="rightBrace">
            <a:avLst>
              <a:gd name="adj1" fmla="val 8333"/>
              <a:gd name="adj2" fmla="val 50281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1463272" y="2944803"/>
            <a:ext cx="352766" cy="374741"/>
          </a:xfrm>
          <a:prstGeom prst="mathPlus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2501" y="974657"/>
            <a:ext cx="5257800" cy="4252561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7872" y="974657"/>
            <a:ext cx="3023427" cy="1890264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872" y="3353495"/>
            <a:ext cx="3023428" cy="1890264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26143"/>
              </p:ext>
            </p:extLst>
          </p:nvPr>
        </p:nvGraphicFramePr>
        <p:xfrm>
          <a:off x="7263982" y="1727435"/>
          <a:ext cx="1668174" cy="274893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34087"/>
                <a:gridCol w="834087"/>
              </a:tblGrid>
              <a:tr h="4362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Logical operator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LUX</a:t>
                      </a:r>
                      <a:r>
                        <a:rPr lang="en-US" sz="1200" baseline="0" dirty="0" smtClean="0"/>
                        <a:t> syntax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&lt;block&gt;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“(” and “)”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&lt;AND&gt;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“,”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&lt;OR&gt;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“:”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&lt;NOT&gt;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“!”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&lt;loose&gt;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“*”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&lt;string&gt;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“’”</a:t>
                      </a:r>
                      <a:endParaRPr lang="en-US" sz="1200" dirty="0"/>
                    </a:p>
                  </a:txBody>
                  <a:tcPr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&lt;mute&gt;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“$”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F. Rose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137</a:t>
            </a:r>
            <a:r>
              <a:rPr lang="en-US" sz="1400" i="0" dirty="0" smtClean="0">
                <a:latin typeface="Calibri"/>
                <a:cs typeface="Calibri"/>
              </a:rPr>
              <a:t>, 362 (2017).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2091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AFLUX: AFLOW Search-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API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2100" y="53594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hape 74"/>
          <p:cNvSpPr txBox="1">
            <a:spLocks noGrp="1"/>
          </p:cNvSpPr>
          <p:nvPr>
            <p:ph type="body" idx="1"/>
          </p:nvPr>
        </p:nvSpPr>
        <p:spPr>
          <a:xfrm>
            <a:off x="311701" y="888932"/>
            <a:ext cx="8520599" cy="51181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AFLUX enables search functionality through query part of URI</a:t>
            </a:r>
          </a:p>
          <a:p>
            <a:pPr>
              <a:buFont typeface="Arial"/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S</a:t>
            </a:r>
            <a:r>
              <a:rPr lang="en-US" sz="2400" dirty="0" smtClean="0">
                <a:latin typeface="Calibri"/>
                <a:cs typeface="Calibri"/>
              </a:rPr>
              <a:t>upports use of several logical operators</a:t>
            </a:r>
            <a:endParaRPr lang="en-US" sz="2400" u="sng" dirty="0" smtClean="0">
              <a:solidFill>
                <a:schemeClr val="hlink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400" u="sng" dirty="0">
              <a:solidFill>
                <a:schemeClr val="hlink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Operator scope can be inter-property and/or intra-property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89237"/>
              </p:ext>
            </p:extLst>
          </p:nvPr>
        </p:nvGraphicFramePr>
        <p:xfrm>
          <a:off x="596900" y="3225800"/>
          <a:ext cx="7988301" cy="2966720"/>
        </p:xfrm>
        <a:graphic>
          <a:graphicData uri="http://schemas.openxmlformats.org/drawingml/2006/table">
            <a:tbl>
              <a:tblPr firstRow="1" bandRow="1">
                <a:effectLst/>
                <a:tableStyleId>{35758FB7-9AC5-4552-8A53-C91805E547FA}</a:tableStyleId>
              </a:tblPr>
              <a:tblGrid>
                <a:gridCol w="2662767"/>
                <a:gridCol w="2662767"/>
                <a:gridCol w="26627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Logical operator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AFLUX 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Operator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scope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&lt;block&gt;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dirty="0" smtClean="0"/>
                        <a:t>” and 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 and inter-property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&lt;AND&gt;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 and inter-property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&lt;OR&gt;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 and inter-property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&lt;NOT&gt;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!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-property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&lt;loose&gt;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-property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&lt;string&gt;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</a:t>
                      </a:r>
                      <a:r>
                        <a:rPr lang="en-US" baseline="0" dirty="0" smtClean="0"/>
                        <a:t>nter-property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&lt;mute&gt;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Intra</a:t>
                      </a:r>
                      <a:r>
                        <a:rPr lang="en-US" baseline="0" dirty="0" smtClean="0"/>
                        <a:t>-property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F. Rose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137</a:t>
            </a:r>
            <a:r>
              <a:rPr lang="en-US" sz="1400" i="0" dirty="0" smtClean="0">
                <a:latin typeface="Calibri"/>
                <a:cs typeface="Calibri"/>
              </a:rPr>
              <a:t>, 362 (2017).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2397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AFLUX: AFLOW Search-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API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2100" y="53594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0800" y="927100"/>
            <a:ext cx="9055100" cy="1308100"/>
          </a:xfrm>
          <a:prstGeom prst="rect">
            <a:avLst/>
          </a:prstGeom>
          <a:noFill/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015999"/>
            <a:ext cx="9144000" cy="55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i="0" dirty="0" smtClean="0">
                <a:latin typeface="Calibri"/>
                <a:cs typeface="Calibri"/>
              </a:rPr>
              <a:t>http://</a:t>
            </a:r>
            <a:r>
              <a:rPr lang="en-US" sz="2200" i="0" dirty="0" err="1" smtClean="0">
                <a:latin typeface="Calibri"/>
                <a:cs typeface="Calibri"/>
              </a:rPr>
              <a:t>aflowlib.duke.edu</a:t>
            </a:r>
            <a:r>
              <a:rPr lang="en-US" sz="2200" i="0" dirty="0" smtClean="0">
                <a:latin typeface="Calibri"/>
                <a:cs typeface="Calibri"/>
              </a:rPr>
              <a:t>/search/API/?&lt;matchbook&gt;,&lt;directives&gt;</a:t>
            </a:r>
          </a:p>
        </p:txBody>
      </p:sp>
      <p:sp>
        <p:nvSpPr>
          <p:cNvPr id="10" name="Right Brace 9"/>
          <p:cNvSpPr/>
          <p:nvPr/>
        </p:nvSpPr>
        <p:spPr>
          <a:xfrm rot="16200000" flipH="1">
            <a:off x="2794762" y="-546862"/>
            <a:ext cx="404876" cy="41656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35100" y="1718313"/>
            <a:ext cx="3136900" cy="3771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Search API Server</a:t>
            </a:r>
          </a:p>
        </p:txBody>
      </p:sp>
      <p:sp>
        <p:nvSpPr>
          <p:cNvPr id="12" name="Right Brace 11"/>
          <p:cNvSpPr/>
          <p:nvPr/>
        </p:nvSpPr>
        <p:spPr>
          <a:xfrm rot="16200000" flipH="1">
            <a:off x="6470650" y="-69850"/>
            <a:ext cx="419100" cy="3200400"/>
          </a:xfrm>
          <a:prstGeom prst="rightBrac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91100" y="1718313"/>
            <a:ext cx="3136900" cy="3771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rgbClr val="000000"/>
                </a:solidFill>
                <a:latin typeface="Calibri"/>
                <a:cs typeface="Calibri"/>
              </a:rPr>
              <a:t>Query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F. Rose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137</a:t>
            </a:r>
            <a:r>
              <a:rPr lang="en-US" sz="1400" i="0" dirty="0" smtClean="0">
                <a:latin typeface="Calibri"/>
                <a:cs typeface="Calibri"/>
              </a:rPr>
              <a:t>, 362 (2017). 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21" name="Shape 74"/>
          <p:cNvSpPr txBox="1">
            <a:spLocks noGrp="1"/>
          </p:cNvSpPr>
          <p:nvPr>
            <p:ph type="body" idx="1"/>
          </p:nvPr>
        </p:nvSpPr>
        <p:spPr>
          <a:xfrm>
            <a:off x="0" y="2552633"/>
            <a:ext cx="9143999" cy="39497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Matchbook: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Materials keywords with arguments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Example: &lt;server&gt;/?species((</a:t>
            </a:r>
            <a:r>
              <a:rPr lang="en-US" sz="2000" dirty="0" err="1" smtClean="0">
                <a:latin typeface="Calibri"/>
                <a:cs typeface="Calibri"/>
              </a:rPr>
              <a:t>Na:K</a:t>
            </a:r>
            <a:r>
              <a:rPr lang="en-US" sz="2000" dirty="0" smtClean="0">
                <a:latin typeface="Calibri"/>
                <a:cs typeface="Calibri"/>
              </a:rPr>
              <a:t>),</a:t>
            </a:r>
            <a:r>
              <a:rPr lang="en-US" sz="2000" dirty="0" err="1" smtClean="0">
                <a:latin typeface="Calibri"/>
                <a:cs typeface="Calibri"/>
              </a:rPr>
              <a:t>Cl</a:t>
            </a:r>
            <a:r>
              <a:rPr lang="en-US" sz="2000" dirty="0" smtClean="0">
                <a:latin typeface="Calibri"/>
                <a:cs typeface="Calibri"/>
              </a:rPr>
              <a:t>),</a:t>
            </a:r>
            <a:r>
              <a:rPr lang="en-US" sz="2000" dirty="0" err="1" smtClean="0">
                <a:latin typeface="Calibri"/>
                <a:cs typeface="Calibri"/>
              </a:rPr>
              <a:t>nspecies</a:t>
            </a:r>
            <a:r>
              <a:rPr lang="en-US" sz="2000" dirty="0" smtClean="0">
                <a:latin typeface="Calibri"/>
                <a:cs typeface="Calibri"/>
              </a:rPr>
              <a:t>(2),</a:t>
            </a:r>
            <a:r>
              <a:rPr lang="en-US" sz="2000" dirty="0" err="1" smtClean="0">
                <a:latin typeface="Calibri"/>
                <a:cs typeface="Calibri"/>
              </a:rPr>
              <a:t>Egap</a:t>
            </a:r>
            <a:r>
              <a:rPr lang="en-US" sz="2000" dirty="0" smtClean="0">
                <a:latin typeface="Calibri"/>
                <a:cs typeface="Calibri"/>
              </a:rPr>
              <a:t>(1*,*5),</a:t>
            </a:r>
            <a:r>
              <a:rPr lang="en-US" sz="2000" dirty="0" err="1" smtClean="0">
                <a:latin typeface="Calibri"/>
                <a:cs typeface="Calibri"/>
              </a:rPr>
              <a:t>energy_cell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Keyword list available from schema directive: &lt;server&gt;/?schema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alibri"/>
                <a:cs typeface="Calibri"/>
              </a:rPr>
              <a:t>  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Directives:</a:t>
            </a:r>
          </a:p>
          <a:p>
            <a:pPr lvl="1">
              <a:buFont typeface="Arial"/>
              <a:buChar char="•"/>
            </a:pPr>
            <a:r>
              <a:rPr lang="is-IS" sz="2000" dirty="0" smtClean="0">
                <a:latin typeface="Calibri"/>
                <a:cs typeface="Calibri"/>
              </a:rPr>
              <a:t>Formatting instructions with arguments</a:t>
            </a:r>
          </a:p>
          <a:p>
            <a:pPr lvl="1">
              <a:buFont typeface="Arial"/>
              <a:buChar char="•"/>
            </a:pPr>
            <a:r>
              <a:rPr lang="is-IS" sz="2000" dirty="0" smtClean="0">
                <a:latin typeface="Calibri"/>
                <a:cs typeface="Calibri"/>
              </a:rPr>
              <a:t>“format” takes arguments “json” and “html”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“c</a:t>
            </a:r>
            <a:r>
              <a:rPr lang="is-IS" sz="2000" dirty="0" smtClean="0">
                <a:latin typeface="Calibri"/>
                <a:cs typeface="Calibri"/>
              </a:rPr>
              <a:t>atalog” takes arguments “icsd”, “lib1”, “lib2”, ...</a:t>
            </a:r>
          </a:p>
          <a:p>
            <a:pPr lvl="1">
              <a:buFont typeface="Arial"/>
              <a:buChar char="•"/>
            </a:pPr>
            <a:r>
              <a:rPr lang="is-IS" sz="2000" dirty="0" smtClean="0">
                <a:latin typeface="Calibri"/>
                <a:cs typeface="Calibri"/>
              </a:rPr>
              <a:t>“paging” controls number of entries and page displayed, sorted in ascending order of first materials keyword – order can be reversed by using a negative page number in the argument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097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Automatic FLOW</a:t>
            </a: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152401" y="1584172"/>
            <a:ext cx="3649992" cy="3649992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AFLOW</a:t>
            </a:r>
          </a:p>
        </p:txBody>
      </p:sp>
      <p:sp>
        <p:nvSpPr>
          <p:cNvPr id="92" name="Oval 91"/>
          <p:cNvSpPr>
            <a:spLocks noChangeAspect="1"/>
          </p:cNvSpPr>
          <p:nvPr/>
        </p:nvSpPr>
        <p:spPr>
          <a:xfrm>
            <a:off x="1015565" y="3319377"/>
            <a:ext cx="1922590" cy="1922590"/>
          </a:xfrm>
          <a:prstGeom prst="ellipse">
            <a:avLst/>
          </a:prstGeom>
          <a:solidFill>
            <a:srgbClr val="0DC005"/>
          </a:solidFill>
          <a:ln w="9525" cap="flat" cmpd="sng" algn="ctr">
            <a:solidFill>
              <a:srgbClr val="008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0" dirty="0" smtClean="0">
                <a:solidFill>
                  <a:srgbClr val="000000"/>
                </a:solidFill>
                <a:latin typeface="Calibri"/>
              </a:rPr>
              <a:t>DFT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-code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45151" y="1631806"/>
            <a:ext cx="1073252" cy="519582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flow.in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772550" y="4265273"/>
            <a:ext cx="769717" cy="519582"/>
          </a:xfrm>
          <a:prstGeom prst="rect">
            <a:avLst/>
          </a:prstGeom>
          <a:solidFill>
            <a:srgbClr val="558ED5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Elastic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286763" y="4265273"/>
            <a:ext cx="1131428" cy="519582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Electronic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609594" y="4265273"/>
            <a:ext cx="969765" cy="519582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Thermal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000003" y="1449819"/>
            <a:ext cx="5051783" cy="86492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288434" y="5411425"/>
            <a:ext cx="1613338" cy="51958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987706" y="2416730"/>
            <a:ext cx="5051783" cy="1542129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000003" y="4053319"/>
            <a:ext cx="5051783" cy="987235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000003" y="5165165"/>
            <a:ext cx="5051783" cy="103445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26699" y="4219532"/>
            <a:ext cx="136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Property calculation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03" name="Straight Connector 102"/>
          <p:cNvCxnSpPr>
            <a:endCxn id="108" idx="0"/>
          </p:cNvCxnSpPr>
          <p:nvPr/>
        </p:nvCxnSpPr>
        <p:spPr>
          <a:xfrm flipH="1">
            <a:off x="7081777" y="2156493"/>
            <a:ext cx="625" cy="38497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4049997" y="5383030"/>
            <a:ext cx="136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Database storage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049997" y="2846568"/>
            <a:ext cx="162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Calculation management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049997" y="1573536"/>
            <a:ext cx="136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 file generation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791001" y="2541463"/>
            <a:ext cx="769717" cy="519582"/>
          </a:xfrm>
          <a:prstGeom prst="rect">
            <a:avLst/>
          </a:prstGeom>
          <a:solidFill>
            <a:srgbClr val="0DC005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alibri"/>
              </a:rPr>
              <a:t>DFT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-code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696918" y="2541463"/>
            <a:ext cx="769717" cy="519582"/>
          </a:xfrm>
          <a:prstGeom prst="rect">
            <a:avLst/>
          </a:prstGeom>
          <a:solidFill>
            <a:srgbClr val="0DC005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alibri"/>
              </a:rPr>
              <a:t>DFT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-code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633970" y="2541463"/>
            <a:ext cx="769717" cy="519582"/>
          </a:xfrm>
          <a:prstGeom prst="rect">
            <a:avLst/>
          </a:prstGeom>
          <a:solidFill>
            <a:srgbClr val="0DC005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kern="0" dirty="0" smtClean="0">
                <a:solidFill>
                  <a:srgbClr val="000000"/>
                </a:solidFill>
                <a:latin typeface="Calibri"/>
              </a:rPr>
              <a:t>DFT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-code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596894" y="3233108"/>
            <a:ext cx="969765" cy="519582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ERROR?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>
            <a:endCxn id="107" idx="0"/>
          </p:cNvCxnSpPr>
          <p:nvPr/>
        </p:nvCxnSpPr>
        <p:spPr>
          <a:xfrm flipH="1">
            <a:off x="6175860" y="2158204"/>
            <a:ext cx="899172" cy="383259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2" name="Straight Connector 111"/>
          <p:cNvCxnSpPr>
            <a:stCxn id="93" idx="2"/>
            <a:endCxn id="109" idx="0"/>
          </p:cNvCxnSpPr>
          <p:nvPr/>
        </p:nvCxnSpPr>
        <p:spPr>
          <a:xfrm>
            <a:off x="7081777" y="2151388"/>
            <a:ext cx="937052" cy="39007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3" name="Straight Connector 112"/>
          <p:cNvCxnSpPr>
            <a:stCxn id="108" idx="2"/>
            <a:endCxn id="110" idx="0"/>
          </p:cNvCxnSpPr>
          <p:nvPr/>
        </p:nvCxnSpPr>
        <p:spPr>
          <a:xfrm>
            <a:off x="7081777" y="3061045"/>
            <a:ext cx="0" cy="17206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4" name="Straight Connector 113"/>
          <p:cNvCxnSpPr>
            <a:stCxn id="107" idx="2"/>
            <a:endCxn id="110" idx="0"/>
          </p:cNvCxnSpPr>
          <p:nvPr/>
        </p:nvCxnSpPr>
        <p:spPr>
          <a:xfrm>
            <a:off x="6175860" y="3061045"/>
            <a:ext cx="905917" cy="17206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5" name="Straight Connector 114"/>
          <p:cNvCxnSpPr>
            <a:stCxn id="109" idx="2"/>
            <a:endCxn id="110" idx="0"/>
          </p:cNvCxnSpPr>
          <p:nvPr/>
        </p:nvCxnSpPr>
        <p:spPr>
          <a:xfrm flipH="1">
            <a:off x="7081777" y="3061045"/>
            <a:ext cx="937052" cy="17206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6" name="Elbow Connector 115"/>
          <p:cNvCxnSpPr>
            <a:stCxn id="110" idx="3"/>
            <a:endCxn id="93" idx="3"/>
          </p:cNvCxnSpPr>
          <p:nvPr/>
        </p:nvCxnSpPr>
        <p:spPr>
          <a:xfrm flipV="1">
            <a:off x="7566659" y="1891597"/>
            <a:ext cx="51744" cy="1601302"/>
          </a:xfrm>
          <a:prstGeom prst="bentConnector3">
            <a:avLst>
              <a:gd name="adj1" fmla="val 2161688"/>
            </a:avLst>
          </a:prstGeom>
          <a:noFill/>
          <a:ln w="2540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17" name="Straight Connector 116"/>
          <p:cNvCxnSpPr/>
          <p:nvPr/>
        </p:nvCxnSpPr>
        <p:spPr>
          <a:xfrm flipH="1">
            <a:off x="7081777" y="3752690"/>
            <a:ext cx="626" cy="51258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8" name="Straight Connector 117"/>
          <p:cNvCxnSpPr>
            <a:stCxn id="110" idx="2"/>
            <a:endCxn id="95" idx="0"/>
          </p:cNvCxnSpPr>
          <p:nvPr/>
        </p:nvCxnSpPr>
        <p:spPr>
          <a:xfrm flipH="1">
            <a:off x="5852477" y="3752690"/>
            <a:ext cx="1229300" cy="51258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9" name="Straight Connector 118"/>
          <p:cNvCxnSpPr>
            <a:stCxn id="110" idx="2"/>
            <a:endCxn id="94" idx="0"/>
          </p:cNvCxnSpPr>
          <p:nvPr/>
        </p:nvCxnSpPr>
        <p:spPr>
          <a:xfrm>
            <a:off x="7081777" y="3752690"/>
            <a:ext cx="1075632" cy="51258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20" name="Straight Connector 119"/>
          <p:cNvCxnSpPr>
            <a:stCxn id="95" idx="2"/>
            <a:endCxn id="98" idx="0"/>
          </p:cNvCxnSpPr>
          <p:nvPr/>
        </p:nvCxnSpPr>
        <p:spPr>
          <a:xfrm>
            <a:off x="5852477" y="4784855"/>
            <a:ext cx="1242626" cy="62657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21" name="Straight Connector 120"/>
          <p:cNvCxnSpPr>
            <a:stCxn id="96" idx="2"/>
          </p:cNvCxnSpPr>
          <p:nvPr/>
        </p:nvCxnSpPr>
        <p:spPr>
          <a:xfrm>
            <a:off x="7094477" y="4784855"/>
            <a:ext cx="0" cy="59850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22" name="Straight Connector 121"/>
          <p:cNvCxnSpPr>
            <a:stCxn id="94" idx="2"/>
            <a:endCxn id="98" idx="0"/>
          </p:cNvCxnSpPr>
          <p:nvPr/>
        </p:nvCxnSpPr>
        <p:spPr>
          <a:xfrm flipH="1">
            <a:off x="7095103" y="4784855"/>
            <a:ext cx="1062306" cy="62657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 smtClean="0">
                <a:latin typeface="Calibri"/>
                <a:cs typeface="Calibri"/>
              </a:rPr>
              <a:t>Curtarolo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218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2012); Calderon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., Comp. Mat. Sci. </a:t>
            </a:r>
            <a:r>
              <a:rPr lang="en-US" sz="1400" b="1" i="0" dirty="0" smtClean="0">
                <a:latin typeface="Calibri"/>
                <a:cs typeface="Calibri"/>
              </a:rPr>
              <a:t>108A</a:t>
            </a:r>
            <a:r>
              <a:rPr lang="en-US" sz="1400" i="0" dirty="0" smtClean="0">
                <a:latin typeface="Calibri"/>
                <a:cs typeface="Calibri"/>
              </a:rPr>
              <a:t>, 233 (2015)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0796" y="5434336"/>
            <a:ext cx="3404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AFLOW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source code now available under GPL 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0" dirty="0" err="1">
                <a:solidFill>
                  <a:sysClr val="windowText" lastClr="000000"/>
                </a:solidFill>
              </a:rPr>
              <a:t>m</a:t>
            </a:r>
            <a:r>
              <a:rPr lang="en-US" sz="1800" i="0" kern="0" baseline="0" dirty="0" err="1" smtClean="0">
                <a:solidFill>
                  <a:sysClr val="windowText" lastClr="000000"/>
                </a:solidFill>
              </a:rPr>
              <a:t>aterials.duke.edu</a:t>
            </a:r>
            <a:r>
              <a:rPr lang="en-US" sz="1800" i="0" kern="0" baseline="0" dirty="0" smtClean="0">
                <a:solidFill>
                  <a:sysClr val="windowText" lastClr="000000"/>
                </a:solidFill>
              </a:rPr>
              <a:t>/AFLOW/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940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 animBg="1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AFLUX: AFLOW Search-API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8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Example python script to access AFLUX search-API (see </a:t>
            </a:r>
            <a:r>
              <a:rPr lang="en-US" sz="2400" i="0" dirty="0" err="1" smtClean="0">
                <a:latin typeface="Calibri"/>
                <a:cs typeface="Calibri"/>
              </a:rPr>
              <a:t>AFLUX_example.py</a:t>
            </a:r>
            <a:r>
              <a:rPr lang="en-US" sz="2400" i="0" dirty="0" smtClean="0">
                <a:latin typeface="Calibri"/>
                <a:cs typeface="Calibri"/>
              </a:rPr>
              <a:t>):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870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#!/</a:t>
            </a:r>
            <a:r>
              <a:rPr lang="en-US" i="0" dirty="0" err="1">
                <a:latin typeface="Andale Mono"/>
                <a:cs typeface="Andale Mono"/>
              </a:rPr>
              <a:t>usr</a:t>
            </a:r>
            <a:r>
              <a:rPr lang="en-US" i="0" dirty="0">
                <a:latin typeface="Andale Mono"/>
                <a:cs typeface="Andale Mono"/>
              </a:rPr>
              <a:t>/bin</a:t>
            </a:r>
            <a:r>
              <a:rPr lang="en-US" i="0" dirty="0" smtClean="0">
                <a:latin typeface="Andale Mono"/>
                <a:cs typeface="Andale Mono"/>
              </a:rPr>
              <a:t>/</a:t>
            </a:r>
            <a:r>
              <a:rPr lang="en-US" i="0" dirty="0" err="1" smtClean="0">
                <a:latin typeface="Andale Mono"/>
                <a:cs typeface="Andale Mono"/>
              </a:rPr>
              <a:t>env</a:t>
            </a:r>
            <a:r>
              <a:rPr lang="en-US" i="0" dirty="0" smtClean="0">
                <a:latin typeface="Andale Mono"/>
                <a:cs typeface="Andale Mono"/>
              </a:rPr>
              <a:t> python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import </a:t>
            </a:r>
            <a:r>
              <a:rPr lang="en-US" i="0" dirty="0" err="1">
                <a:latin typeface="Andale Mono"/>
                <a:cs typeface="Andale Mono"/>
              </a:rPr>
              <a:t>json</a:t>
            </a:r>
            <a:r>
              <a:rPr lang="en-US" i="0" dirty="0">
                <a:latin typeface="Andale Mono"/>
                <a:cs typeface="Andale Mono"/>
              </a:rPr>
              <a:t>, sys, </a:t>
            </a:r>
            <a:r>
              <a:rPr lang="en-US" i="0" dirty="0" err="1">
                <a:latin typeface="Andale Mono"/>
                <a:cs typeface="Andale Mono"/>
              </a:rPr>
              <a:t>os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urllib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SERVER="http://</a:t>
            </a:r>
            <a:r>
              <a:rPr lang="en-US" i="0" dirty="0" err="1">
                <a:latin typeface="Andale Mono"/>
                <a:cs typeface="Andale Mono"/>
              </a:rPr>
              <a:t>aflowlib.duke.edu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API="/search/API/?"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MATCHBOOK="species((</a:t>
            </a:r>
            <a:r>
              <a:rPr lang="en-US" i="0" dirty="0" err="1">
                <a:latin typeface="Andale Mono"/>
                <a:cs typeface="Andale Mono"/>
              </a:rPr>
              <a:t>Na:K</a:t>
            </a:r>
            <a:r>
              <a:rPr lang="en-US" i="0" dirty="0">
                <a:latin typeface="Andale Mono"/>
                <a:cs typeface="Andale Mono"/>
              </a:rPr>
              <a:t>),</a:t>
            </a:r>
            <a:r>
              <a:rPr lang="en-US" i="0" dirty="0" err="1">
                <a:latin typeface="Andale Mono"/>
                <a:cs typeface="Andale Mono"/>
              </a:rPr>
              <a:t>Cl</a:t>
            </a:r>
            <a:r>
              <a:rPr lang="en-US" i="0" dirty="0">
                <a:latin typeface="Andale Mono"/>
                <a:cs typeface="Andale Mono"/>
              </a:rPr>
              <a:t>),</a:t>
            </a:r>
            <a:r>
              <a:rPr lang="en-US" i="0" dirty="0" err="1">
                <a:latin typeface="Andale Mono"/>
                <a:cs typeface="Andale Mono"/>
              </a:rPr>
              <a:t>nspecies</a:t>
            </a:r>
            <a:r>
              <a:rPr lang="en-US" i="0" dirty="0">
                <a:latin typeface="Andale Mono"/>
                <a:cs typeface="Andale Mono"/>
              </a:rPr>
              <a:t>(2),</a:t>
            </a:r>
            <a:r>
              <a:rPr lang="en-US" i="0" dirty="0" err="1">
                <a:latin typeface="Andale Mono"/>
                <a:cs typeface="Andale Mono"/>
              </a:rPr>
              <a:t>Egap</a:t>
            </a:r>
            <a:r>
              <a:rPr lang="en-US" i="0" dirty="0">
                <a:latin typeface="Andale Mono"/>
                <a:cs typeface="Andale Mono"/>
              </a:rPr>
              <a:t>(2*,*5),</a:t>
            </a:r>
            <a:r>
              <a:rPr lang="en-US" i="0" dirty="0" err="1">
                <a:latin typeface="Andale Mono"/>
                <a:cs typeface="Andale Mono"/>
              </a:rPr>
              <a:t>energy_cell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DIRECTIVES="$paging(0)"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SUMMONS=MATCHBOOK+","+DIRECTIVES</a:t>
            </a: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response=</a:t>
            </a:r>
            <a:r>
              <a:rPr lang="en-US" i="0" dirty="0" err="1">
                <a:latin typeface="Andale Mono"/>
                <a:cs typeface="Andale Mono"/>
              </a:rPr>
              <a:t>json.loads</a:t>
            </a:r>
            <a:r>
              <a:rPr lang="en-US" i="0" dirty="0">
                <a:latin typeface="Andale Mono"/>
                <a:cs typeface="Andale Mono"/>
              </a:rPr>
              <a:t>(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r>
              <a:rPr lang="en-US" i="0" dirty="0">
                <a:latin typeface="Andale Mono"/>
                <a:cs typeface="Andale Mono"/>
              </a:rPr>
              <a:t>(SERVER+API+SUMMONS).read().decode("utf-8"))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for datum in response: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bandgap</a:t>
            </a:r>
            <a:r>
              <a:rPr lang="en-US" i="0" dirty="0">
                <a:latin typeface="Andale Mono"/>
                <a:cs typeface="Andale Mono"/>
              </a:rPr>
              <a:t>=[float(x) for x in datum['</a:t>
            </a:r>
            <a:r>
              <a:rPr lang="en-US" i="0" dirty="0" err="1">
                <a:latin typeface="Andale Mono"/>
                <a:cs typeface="Andale Mono"/>
              </a:rPr>
              <a:t>Egap</a:t>
            </a:r>
            <a:r>
              <a:rPr lang="en-US" i="0" dirty="0">
                <a:latin typeface="Andale Mono"/>
                <a:cs typeface="Andale Mono"/>
              </a:rPr>
              <a:t>'].split(",")]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energycell</a:t>
            </a:r>
            <a:r>
              <a:rPr lang="en-US" i="0" dirty="0">
                <a:latin typeface="Andale Mono"/>
                <a:cs typeface="Andale Mono"/>
              </a:rPr>
              <a:t>=[float(x) for x in datum['</a:t>
            </a:r>
            <a:r>
              <a:rPr lang="en-US" i="0" dirty="0" err="1">
                <a:latin typeface="Andale Mono"/>
                <a:cs typeface="Andale Mono"/>
              </a:rPr>
              <a:t>energy_cell</a:t>
            </a:r>
            <a:r>
              <a:rPr lang="en-US" i="0" dirty="0">
                <a:latin typeface="Andale Mono"/>
                <a:cs typeface="Andale Mono"/>
              </a:rPr>
              <a:t>'].split(",")]    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print ("{}, {}, {}".format( datum['</a:t>
            </a:r>
            <a:r>
              <a:rPr lang="en-US" i="0" dirty="0" err="1">
                <a:latin typeface="Andale Mono"/>
                <a:cs typeface="Andale Mono"/>
              </a:rPr>
              <a:t>auid</a:t>
            </a:r>
            <a:r>
              <a:rPr lang="en-US" i="0" dirty="0">
                <a:latin typeface="Andale Mono"/>
                <a:cs typeface="Andale Mono"/>
              </a:rPr>
              <a:t>'], </a:t>
            </a:r>
            <a:r>
              <a:rPr lang="en-US" i="0" dirty="0" err="1">
                <a:latin typeface="Andale Mono"/>
                <a:cs typeface="Andale Mono"/>
              </a:rPr>
              <a:t>bandgap</a:t>
            </a:r>
            <a:r>
              <a:rPr lang="en-US" i="0" dirty="0">
                <a:latin typeface="Andale Mono"/>
                <a:cs typeface="Andale Mono"/>
              </a:rPr>
              <a:t>, </a:t>
            </a:r>
            <a:r>
              <a:rPr lang="en-US" i="0" dirty="0" err="1">
                <a:latin typeface="Andale Mono"/>
                <a:cs typeface="Andale Mono"/>
              </a:rPr>
              <a:t>energycell</a:t>
            </a:r>
            <a:r>
              <a:rPr lang="en-US" i="0" dirty="0">
                <a:latin typeface="Andale Mono"/>
                <a:cs typeface="Andale Mono"/>
              </a:rPr>
              <a:t>)</a:t>
            </a:r>
            <a:r>
              <a:rPr lang="en-US" i="0" dirty="0" smtClean="0">
                <a:latin typeface="Andale Mono"/>
                <a:cs typeface="Andale Mono"/>
              </a:rPr>
              <a:t>)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400514" y="2382305"/>
            <a:ext cx="2260886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AFLUX Server</a:t>
            </a:r>
            <a:endParaRPr lang="en-US" i="0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 bwMode="auto">
          <a:xfrm flipH="1">
            <a:off x="4152900" y="2541912"/>
            <a:ext cx="2247614" cy="5568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5918200" y="2826805"/>
            <a:ext cx="3225800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Matchbook: materials keywords</a:t>
            </a:r>
            <a:endParaRPr lang="en-US" i="0" dirty="0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 bwMode="auto">
          <a:xfrm flipH="1">
            <a:off x="5156200" y="2986412"/>
            <a:ext cx="762000" cy="2774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6" name="Rounded Rectangle 15"/>
          <p:cNvSpPr/>
          <p:nvPr/>
        </p:nvSpPr>
        <p:spPr bwMode="auto">
          <a:xfrm>
            <a:off x="4902200" y="3753905"/>
            <a:ext cx="4064000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Directive: return all entries satisfying query</a:t>
            </a:r>
            <a:endParaRPr lang="en-US" i="0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 bwMode="auto">
          <a:xfrm flipH="1" flipV="1">
            <a:off x="2895600" y="3670300"/>
            <a:ext cx="2006600" cy="24321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4889500" y="5989105"/>
            <a:ext cx="4064000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JSON with query results is downloaded</a:t>
            </a:r>
            <a:endParaRPr lang="en-US" i="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8483600" y="4533900"/>
            <a:ext cx="203200" cy="14351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F. Rose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137</a:t>
            </a:r>
            <a:r>
              <a:rPr lang="en-US" sz="1400" i="0" dirty="0" smtClean="0">
                <a:latin typeface="Calibri"/>
                <a:cs typeface="Calibri"/>
              </a:rPr>
              <a:t>, 362 (2017).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36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AFLUX: AFLOW Search-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API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14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Use AFLUX to retrieve the formation enthalpies for all of the entries in a ternary alloy </a:t>
            </a:r>
            <a:r>
              <a:rPr lang="en-US" sz="2000" i="0" dirty="0">
                <a:latin typeface="Calibri"/>
                <a:cs typeface="Calibri"/>
              </a:rPr>
              <a:t>system of your choice. 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AFLUX to retrieve the space </a:t>
            </a:r>
            <a:r>
              <a:rPr lang="en-US" sz="2000" i="0" dirty="0" smtClean="0">
                <a:latin typeface="Calibri"/>
                <a:cs typeface="Calibri"/>
              </a:rPr>
              <a:t>group numbers </a:t>
            </a:r>
            <a:r>
              <a:rPr lang="en-US" sz="2000" i="0" dirty="0">
                <a:latin typeface="Calibri"/>
                <a:cs typeface="Calibri"/>
              </a:rPr>
              <a:t>of all materials that contain Cu and Ti but not V (the logical NOT operator is denoted by the exclamation mark “!”).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AFLUX to retrieve the band gaps of all of the materials that have a calculated bulk modulus between 200GPa and 300GPa.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AFLUX to retrieve the materials in the ICSD catalog that contain the element </a:t>
            </a:r>
            <a:r>
              <a:rPr lang="en-US" sz="2000" i="0" dirty="0" err="1" smtClean="0">
                <a:latin typeface="Calibri"/>
                <a:cs typeface="Calibri"/>
              </a:rPr>
              <a:t>Sn</a:t>
            </a:r>
            <a:r>
              <a:rPr lang="en-US" sz="2000" i="0" dirty="0" smtClean="0">
                <a:latin typeface="Calibri"/>
                <a:cs typeface="Calibri"/>
              </a:rPr>
              <a:t> but not </a:t>
            </a:r>
            <a:r>
              <a:rPr lang="en-US" sz="2000" i="0" dirty="0" err="1" smtClean="0">
                <a:latin typeface="Calibri"/>
                <a:cs typeface="Calibri"/>
              </a:rPr>
              <a:t>Pb</a:t>
            </a:r>
            <a:r>
              <a:rPr lang="en-US" sz="2000" i="0" dirty="0" smtClean="0">
                <a:latin typeface="Calibri"/>
                <a:cs typeface="Calibri"/>
              </a:rPr>
              <a:t>, and that have a band gap between 1 and 3eV. How many such materials are available?</a:t>
            </a:r>
            <a:endParaRPr lang="en-US" sz="2000" dirty="0"/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F. Rose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137</a:t>
            </a:r>
            <a:r>
              <a:rPr lang="en-US" sz="1400" i="0" dirty="0" smtClean="0">
                <a:latin typeface="Calibri"/>
                <a:cs typeface="Calibri"/>
              </a:rPr>
              <a:t>, 362 (2017).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0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online data repositories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solidFill>
                  <a:srgbClr val="BFBFBF"/>
                </a:solidFill>
                <a:latin typeface="Calibri"/>
                <a:cs typeface="Calibri"/>
              </a:rPr>
              <a:t>AFLOW.org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 online web interface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Running AFLOW calculations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9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 Machine Learning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863600"/>
            <a:ext cx="9142412" cy="214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 data for &gt; 26,674 materials on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 smtClean="0">
                <a:latin typeface="Calibri"/>
                <a:cs typeface="Calibri"/>
              </a:rPr>
              <a:t> used to </a:t>
            </a:r>
            <a:r>
              <a:rPr lang="en-US" sz="2400" i="0" dirty="0">
                <a:latin typeface="Calibri"/>
                <a:cs typeface="Calibri"/>
              </a:rPr>
              <a:t>train gradient boosting decision trees </a:t>
            </a:r>
            <a:r>
              <a:rPr lang="en-US" sz="2400" i="0" dirty="0" smtClean="0">
                <a:latin typeface="Calibri"/>
                <a:cs typeface="Calibri"/>
              </a:rPr>
              <a:t>machine-learning model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Predictions based on structural morphology and elemental properties </a:t>
            </a:r>
            <a:endParaRPr lang="en-US" sz="2400" i="0" dirty="0">
              <a:latin typeface="Calibri"/>
              <a:cs typeface="Calibri"/>
            </a:endParaRPr>
          </a:p>
        </p:txBody>
      </p:sp>
      <p:pic>
        <p:nvPicPr>
          <p:cNvPr id="2" name="Picture 1" descr="fig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0416" b="48265"/>
          <a:stretch/>
        </p:blipFill>
        <p:spPr>
          <a:xfrm>
            <a:off x="1562420" y="2844800"/>
            <a:ext cx="5897176" cy="207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1587" y="4902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err="1" smtClean="0">
                <a:latin typeface="Calibri"/>
                <a:cs typeface="Calibri"/>
              </a:rPr>
              <a:t>Voronoi</a:t>
            </a:r>
            <a:r>
              <a:rPr lang="en-US" sz="2400" i="0" dirty="0" smtClean="0">
                <a:latin typeface="Calibri"/>
                <a:cs typeface="Calibri"/>
              </a:rPr>
              <a:t> tessellation used to determine atomic connectivity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Atoms which share a </a:t>
            </a:r>
            <a:r>
              <a:rPr lang="en-US" sz="2400" i="0" dirty="0" err="1" smtClean="0">
                <a:latin typeface="Calibri"/>
                <a:cs typeface="Calibri"/>
              </a:rPr>
              <a:t>Voronoi</a:t>
            </a:r>
            <a:r>
              <a:rPr lang="en-US" sz="2400" i="0" dirty="0" smtClean="0">
                <a:latin typeface="Calibri"/>
                <a:cs typeface="Calibri"/>
              </a:rPr>
              <a:t> cell face are connected to form a graph</a:t>
            </a:r>
            <a:endParaRPr lang="en-US" sz="2400" i="0" dirty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27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 Machine Learning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" y="1066800"/>
            <a:ext cx="9142413" cy="78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Connected atoms form structure fragments descriptors</a:t>
            </a:r>
          </a:p>
          <a:p>
            <a:endParaRPr lang="en-US" sz="2400" i="0" dirty="0">
              <a:latin typeface="Calibri"/>
              <a:cs typeface="Calibri"/>
            </a:endParaRPr>
          </a:p>
        </p:txBody>
      </p:sp>
      <p:pic>
        <p:nvPicPr>
          <p:cNvPr id="4" name="Picture 3" descr="fig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69"/>
          <a:stretch/>
        </p:blipFill>
        <p:spPr>
          <a:xfrm>
            <a:off x="879723" y="1981200"/>
            <a:ext cx="7295543" cy="170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4064000"/>
            <a:ext cx="9142413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Atomic nodes in structure fragments are decorated with elemental properties to form Property-Labeled Materials Fragments (PLMF)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Properties used include number of valence electrons, ionization potential, electron affinity, electronegativity, covalent radii, etc.</a:t>
            </a:r>
          </a:p>
          <a:p>
            <a:endParaRPr lang="en-US" sz="2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7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 Machine Learning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" y="812800"/>
            <a:ext cx="9142413" cy="78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Model predicts electronic and thermo-mechanical properties</a:t>
            </a:r>
            <a:endParaRPr lang="en-US" sz="2400" i="0" dirty="0"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-147" t="1832" r="2297" b="10090"/>
          <a:stretch/>
        </p:blipFill>
        <p:spPr>
          <a:xfrm>
            <a:off x="368300" y="1422400"/>
            <a:ext cx="8382000" cy="410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587" y="5638800"/>
            <a:ext cx="9142413" cy="78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Model predicts electronic band gap for non-metals</a:t>
            </a: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8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 Machine Learning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00100"/>
            <a:ext cx="9144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ML model trained on 26674 unique GGA</a:t>
            </a:r>
            <a:r>
              <a:rPr lang="en-US" sz="2400" dirty="0" smtClean="0">
                <a:latin typeface="Calibri"/>
                <a:cs typeface="Calibri"/>
              </a:rPr>
              <a:t>+U</a:t>
            </a:r>
            <a:r>
              <a:rPr lang="en-US" sz="2400" i="0" dirty="0" smtClean="0">
                <a:latin typeface="Calibri"/>
                <a:cs typeface="Calibri"/>
              </a:rPr>
              <a:t> band structures from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 smtClean="0">
                <a:latin typeface="Calibri"/>
                <a:cs typeface="Calibri"/>
              </a:rPr>
              <a:t> to predict metal vs. insulator and electronic band gap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400" y="4102100"/>
            <a:ext cx="406400" cy="4445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730500" y="4127500"/>
            <a:ext cx="215900" cy="319484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734349"/>
            <a:ext cx="4102100" cy="41021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114300" y="5854700"/>
            <a:ext cx="46736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ML prediction vs. DFT</a:t>
            </a:r>
            <a:r>
              <a:rPr lang="en-US" sz="2400" dirty="0" smtClean="0">
                <a:latin typeface="Calibri"/>
                <a:cs typeface="Calibri"/>
              </a:rPr>
              <a:t>+U</a:t>
            </a:r>
            <a:r>
              <a:rPr lang="en-US" sz="2400" i="0" dirty="0" smtClean="0">
                <a:latin typeface="Calibri"/>
                <a:cs typeface="Calibri"/>
              </a:rPr>
              <a:t> calculation</a:t>
            </a:r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78400" y="1892300"/>
            <a:ext cx="3911600" cy="3721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Statistics for 5-fold cross-validation for electronic band gap: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RMSE: 0.51eV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i="0" dirty="0" smtClean="0">
                <a:latin typeface="Calibri"/>
                <a:cs typeface="Calibri"/>
              </a:rPr>
              <a:t>MAE: 0.35eV</a:t>
            </a:r>
          </a:p>
          <a:p>
            <a:endParaRPr lang="en-US" sz="2400" i="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r</a:t>
            </a:r>
            <a:r>
              <a:rPr lang="en-US" sz="2400" i="0" baseline="30000" dirty="0" smtClean="0">
                <a:latin typeface="Calibri"/>
                <a:cs typeface="Calibri"/>
              </a:rPr>
              <a:t>2</a:t>
            </a:r>
            <a:r>
              <a:rPr lang="en-US" sz="2400" i="0" dirty="0" smtClean="0">
                <a:latin typeface="Calibri"/>
                <a:cs typeface="Calibri"/>
              </a:rPr>
              <a:t>: 0.90</a:t>
            </a: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4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 Machine Learning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00100"/>
            <a:ext cx="9144000" cy="102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Partial dependence on elemental properties can be used to formulate design rules for new materials</a:t>
            </a:r>
            <a:endParaRPr lang="en-US" sz="2400" i="0" dirty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400" y="4102100"/>
            <a:ext cx="406400" cy="4445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730500" y="4127500"/>
            <a:ext cx="215900" cy="319484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790699"/>
            <a:ext cx="3712262" cy="3523617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861112" y="5422900"/>
            <a:ext cx="2724150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Partial dependence:</a:t>
            </a:r>
          </a:p>
          <a:p>
            <a:pPr marL="0" indent="0" algn="ctr">
              <a:buNone/>
            </a:pPr>
            <a:r>
              <a:rPr lang="en-US" sz="2400" i="0" dirty="0">
                <a:latin typeface="Calibri"/>
                <a:cs typeface="Calibri"/>
              </a:rPr>
              <a:t>m</a:t>
            </a:r>
            <a:r>
              <a:rPr lang="en-US" sz="2400" i="0" dirty="0" smtClean="0">
                <a:latin typeface="Calibri"/>
                <a:cs typeface="Calibri"/>
              </a:rPr>
              <a:t>etal vs. insulator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171" y="1790699"/>
            <a:ext cx="4967268" cy="3644901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483100" y="5422900"/>
            <a:ext cx="4229100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Partial dependence:</a:t>
            </a:r>
          </a:p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Band gap vs. ionization potential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7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 Machine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Learning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3584948"/>
            <a:ext cx="89789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Good agreement of predictions with both DFT and experiment</a:t>
            </a:r>
            <a:endParaRPr lang="en-US" sz="2400" i="0" dirty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9100" y="3953248"/>
            <a:ext cx="7937500" cy="2273300"/>
            <a:chOff x="520700" y="1460500"/>
            <a:chExt cx="7937500" cy="2273300"/>
          </a:xfrm>
        </p:grpSpPr>
        <p:pic>
          <p:nvPicPr>
            <p:cNvPr id="3" name="Picture 2" descr="fig7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99" y="1498600"/>
              <a:ext cx="7823201" cy="22352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20700" y="1498600"/>
              <a:ext cx="406400" cy="444500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bg1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175000" y="1460500"/>
              <a:ext cx="406400" cy="444500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bg1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765800" y="1485900"/>
              <a:ext cx="406400" cy="444500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bg1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5400" y="1130300"/>
            <a:ext cx="406400" cy="4445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730500" y="1155700"/>
            <a:ext cx="215900" cy="319484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11" y="1259566"/>
            <a:ext cx="2462374" cy="23563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98" y="1320799"/>
            <a:ext cx="2955711" cy="2273301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0" y="825500"/>
            <a:ext cx="89789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Partial dependence of properties on descriptors:</a:t>
            </a:r>
          </a:p>
          <a:p>
            <a:pPr marL="0" indent="0">
              <a:buNone/>
            </a:pPr>
            <a:endParaRPr lang="en-US" sz="2400" i="0" dirty="0" smtClean="0">
              <a:latin typeface="Calibri"/>
              <a:cs typeface="Calibri"/>
            </a:endParaRPr>
          </a:p>
          <a:p>
            <a:endParaRPr lang="en-US" sz="2400" i="0" dirty="0">
              <a:latin typeface="Calibri"/>
              <a:cs typeface="Calibri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286871"/>
            <a:ext cx="3556000" cy="2889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1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2032000" y="781723"/>
            <a:ext cx="5054600" cy="577507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3659" y="1993900"/>
            <a:ext cx="1971041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web portal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00" y="2033258"/>
            <a:ext cx="195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endParaRPr lang="en-US" sz="2000" b="1" i="0" dirty="0">
              <a:latin typeface="Calibri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279400" y="4013200"/>
            <a:ext cx="1473200" cy="1143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7000" y="4065258"/>
            <a:ext cx="1816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Machine-learning model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9" name="Straight Arrow Connector 28"/>
          <p:cNvCxnSpPr>
            <a:stCxn id="26" idx="3"/>
          </p:cNvCxnSpPr>
          <p:nvPr/>
        </p:nvCxnSpPr>
        <p:spPr bwMode="auto">
          <a:xfrm flipV="1">
            <a:off x="1752600" y="4191000"/>
            <a:ext cx="1790700" cy="393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11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 bwMode="auto">
          <a:xfrm>
            <a:off x="114300" y="2946400"/>
            <a:ext cx="1866900" cy="8255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3500" y="5359400"/>
            <a:ext cx="1930400" cy="8763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2032000" y="781723"/>
            <a:ext cx="5054600" cy="577507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3659" y="1993900"/>
            <a:ext cx="1971041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AFLOW.org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: web portal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00" y="2033258"/>
            <a:ext cx="195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endParaRPr lang="en-US" sz="2000" b="1" i="0" dirty="0">
              <a:latin typeface="Calibri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279400" y="4013200"/>
            <a:ext cx="1473200" cy="1143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7000" y="4065258"/>
            <a:ext cx="1816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Machine-learning model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9" name="Straight Arrow Connector 28"/>
          <p:cNvCxnSpPr>
            <a:stCxn id="26" idx="3"/>
          </p:cNvCxnSpPr>
          <p:nvPr/>
        </p:nvCxnSpPr>
        <p:spPr bwMode="auto">
          <a:xfrm flipV="1">
            <a:off x="1752600" y="4191000"/>
            <a:ext cx="1790700" cy="393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ounded Rectangle 34"/>
          <p:cNvSpPr/>
          <p:nvPr/>
        </p:nvSpPr>
        <p:spPr bwMode="auto">
          <a:xfrm>
            <a:off x="7391400" y="4914900"/>
            <a:ext cx="1473200" cy="8001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6800" y="4966958"/>
            <a:ext cx="1435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Convex hull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7" name="Straight Arrow Connector 36"/>
          <p:cNvCxnSpPr>
            <a:stCxn id="35" idx="1"/>
          </p:cNvCxnSpPr>
          <p:nvPr/>
        </p:nvCxnSpPr>
        <p:spPr bwMode="auto">
          <a:xfrm flipH="1" flipV="1">
            <a:off x="6007100" y="4140200"/>
            <a:ext cx="1384300" cy="1174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3500" y="5373358"/>
            <a:ext cx="190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AFLOW-online</a:t>
            </a:r>
          </a:p>
          <a:p>
            <a:r>
              <a:rPr lang="en-US" sz="2200" b="1" i="0" dirty="0" smtClean="0">
                <a:latin typeface="Calibri"/>
                <a:cs typeface="Calibri"/>
              </a:rPr>
              <a:t>(AFLOW-SYM)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28" name="Straight Arrow Connector 27"/>
          <p:cNvCxnSpPr>
            <a:stCxn id="30" idx="3"/>
          </p:cNvCxnSpPr>
          <p:nvPr/>
        </p:nvCxnSpPr>
        <p:spPr bwMode="auto">
          <a:xfrm flipV="1">
            <a:off x="1993900" y="4902200"/>
            <a:ext cx="774700" cy="8953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ounded Rectangle 37"/>
          <p:cNvSpPr/>
          <p:nvPr/>
        </p:nvSpPr>
        <p:spPr bwMode="auto">
          <a:xfrm>
            <a:off x="7454900" y="3287713"/>
            <a:ext cx="1562100" cy="89058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02500" y="3339771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Crystal Prototypes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40" name="Straight Arrow Connector 39"/>
          <p:cNvCxnSpPr>
            <a:stCxn id="38" idx="1"/>
          </p:cNvCxnSpPr>
          <p:nvPr/>
        </p:nvCxnSpPr>
        <p:spPr bwMode="auto">
          <a:xfrm flipH="1">
            <a:off x="5092700" y="3733007"/>
            <a:ext cx="2362200" cy="1531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911600" y="1765300"/>
            <a:ext cx="685800" cy="266700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cxnSp>
        <p:nvCxnSpPr>
          <p:cNvPr id="23" name="Straight Arrow Connector 22"/>
          <p:cNvCxnSpPr>
            <a:stCxn id="24" idx="1"/>
            <a:endCxn id="22" idx="3"/>
          </p:cNvCxnSpPr>
          <p:nvPr/>
        </p:nvCxnSpPr>
        <p:spPr bwMode="auto">
          <a:xfrm flipH="1" flipV="1">
            <a:off x="4597400" y="1898650"/>
            <a:ext cx="2551113" cy="4889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7148513" y="1974850"/>
            <a:ext cx="1866900" cy="8255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 sz="2200">
              <a:latin typeface="Calibri"/>
              <a:cs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12013" y="1988808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>
                <a:latin typeface="Calibri"/>
                <a:cs typeface="Calibri"/>
              </a:rPr>
              <a:t>&gt;</a:t>
            </a:r>
            <a:r>
              <a:rPr lang="en-US" sz="2200" b="1" i="0" dirty="0" smtClean="0">
                <a:latin typeface="Calibri"/>
                <a:cs typeface="Calibri"/>
              </a:rPr>
              <a:t> 1.8 million entries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32" name="Straight Arrow Connector 31"/>
          <p:cNvCxnSpPr>
            <a:stCxn id="34" idx="3"/>
          </p:cNvCxnSpPr>
          <p:nvPr/>
        </p:nvCxnSpPr>
        <p:spPr bwMode="auto">
          <a:xfrm>
            <a:off x="1981200" y="3359150"/>
            <a:ext cx="812800" cy="412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165100" y="2973058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Advanced Search</a:t>
            </a:r>
            <a:endParaRPr lang="en-US" sz="2200" b="1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12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7" grpId="0"/>
      <p:bldP spid="35" grpId="0" animBg="1"/>
      <p:bldP spid="36" grpId="0"/>
      <p:bldP spid="25" grpId="0"/>
      <p:bldP spid="38" grpId="0" animBg="1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4362" y="1231901"/>
            <a:ext cx="4985738" cy="5273643"/>
            <a:chOff x="894361" y="1409702"/>
            <a:chExt cx="5374866" cy="5685242"/>
          </a:xfrm>
        </p:grpSpPr>
        <p:pic>
          <p:nvPicPr>
            <p:cNvPr id="6" name="Picture 5" descr="Aflow_ML_MgO_Posc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61" y="1409702"/>
              <a:ext cx="5163540" cy="3188656"/>
            </a:xfrm>
            <a:prstGeom prst="rect">
              <a:avLst/>
            </a:prstGeom>
          </p:spPr>
        </p:pic>
        <p:pic>
          <p:nvPicPr>
            <p:cNvPr id="7" name="Picture 6" descr="Aflow_ML_MgO_Predic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99" y="4445001"/>
              <a:ext cx="5367528" cy="2649943"/>
            </a:xfrm>
            <a:prstGeom prst="rect">
              <a:avLst/>
            </a:prstGeom>
          </p:spPr>
        </p:pic>
      </p:grp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Online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812800"/>
            <a:ext cx="91440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Models are available online at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 smtClean="0">
                <a:latin typeface="Calibri"/>
                <a:cs typeface="Calibri"/>
              </a:rPr>
              <a:t>/</a:t>
            </a:r>
            <a:r>
              <a:rPr lang="en-US" sz="2400" i="0" dirty="0" err="1" smtClean="0">
                <a:latin typeface="Calibri"/>
                <a:cs typeface="Calibri"/>
              </a:rPr>
              <a:t>aflow</a:t>
            </a:r>
            <a:r>
              <a:rPr lang="en-US" sz="2400" i="0" dirty="0" smtClean="0">
                <a:latin typeface="Calibri"/>
                <a:cs typeface="Calibri"/>
              </a:rPr>
              <a:t>-ml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044700" y="1638299"/>
            <a:ext cx="3606800" cy="236220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044699" y="4089399"/>
            <a:ext cx="2705101" cy="233680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50680"/>
            <a:ext cx="915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O. </a:t>
            </a:r>
            <a:r>
              <a:rPr lang="en-US" sz="1400" i="0" dirty="0" err="1" smtClean="0">
                <a:latin typeface="Calibri"/>
                <a:cs typeface="Calibri"/>
              </a:rPr>
              <a:t>Isayev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Nat. </a:t>
            </a:r>
            <a:r>
              <a:rPr lang="en-US" sz="1400" i="0" dirty="0" err="1" smtClean="0">
                <a:latin typeface="Calibri"/>
                <a:cs typeface="Calibri"/>
              </a:rPr>
              <a:t>Commun</a:t>
            </a:r>
            <a:r>
              <a:rPr lang="en-US" sz="1400" i="0" dirty="0" smtClean="0">
                <a:latin typeface="Calibri"/>
                <a:cs typeface="Calibri"/>
              </a:rPr>
              <a:t>. </a:t>
            </a:r>
            <a:r>
              <a:rPr lang="en-US" sz="1400" b="1" i="0" dirty="0">
                <a:latin typeface="Calibri"/>
                <a:cs typeface="Calibri"/>
              </a:rPr>
              <a:t>8</a:t>
            </a:r>
            <a:r>
              <a:rPr lang="en-US" sz="1400" i="0" dirty="0">
                <a:latin typeface="Calibri"/>
                <a:cs typeface="Calibri"/>
              </a:rPr>
              <a:t>, 15679 (2017), E. Gossett </a:t>
            </a:r>
            <a:r>
              <a:rPr lang="en-US" sz="1400" dirty="0">
                <a:latin typeface="Calibri"/>
                <a:cs typeface="Calibri"/>
              </a:rPr>
              <a:t>et al.</a:t>
            </a:r>
            <a:r>
              <a:rPr lang="en-US" sz="1400" i="0" dirty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152</a:t>
            </a:r>
            <a:r>
              <a:rPr lang="en-US" sz="1400" i="0" dirty="0">
                <a:latin typeface="Calibri"/>
                <a:cs typeface="Calibri"/>
              </a:rPr>
              <a:t>, 134-145 (2018).</a:t>
            </a:r>
          </a:p>
          <a:p>
            <a:pPr algn="l"/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812800"/>
            <a:ext cx="91440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Models are now programmatically accessible via AFLOW-ML 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  <p:pic>
        <p:nvPicPr>
          <p:cNvPr id="2" name="Picture 1" descr="AFLOW-ML-AP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9144000" cy="4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149959"/>
            <a:ext cx="9144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latin typeface="Andale Mono"/>
                <a:cs typeface="Andale Mono"/>
              </a:rPr>
              <a:t>{</a:t>
            </a:r>
          </a:p>
          <a:p>
            <a:pPr algn="l"/>
            <a:r>
              <a:rPr lang="nl-NL" sz="1400" i="0" dirty="0">
                <a:latin typeface="Andale Mono"/>
                <a:cs typeface="Andale Mono"/>
              </a:rPr>
              <a:t>  "</a:t>
            </a:r>
            <a:r>
              <a:rPr lang="nl-NL" sz="1400" i="0" dirty="0" err="1">
                <a:latin typeface="Andale Mono"/>
                <a:cs typeface="Andale Mono"/>
              </a:rPr>
              <a:t>id</a:t>
            </a:r>
            <a:r>
              <a:rPr lang="nl-NL" sz="1400" i="0" dirty="0">
                <a:latin typeface="Andale Mono"/>
                <a:cs typeface="Andale Mono"/>
              </a:rPr>
              <a:t>": "531c2817-ee51-4a23-be61-6e8ca6f31aec", </a:t>
            </a:r>
          </a:p>
          <a:p>
            <a:pPr algn="l"/>
            <a:r>
              <a:rPr lang="nl-NL" sz="1400" i="0" dirty="0">
                <a:latin typeface="Andale Mono"/>
                <a:cs typeface="Andale Mono"/>
              </a:rPr>
              <a:t>  "model": "</a:t>
            </a:r>
            <a:r>
              <a:rPr lang="nl-NL" sz="1400" i="0" dirty="0" err="1">
                <a:latin typeface="Andale Mono"/>
                <a:cs typeface="Andale Mono"/>
              </a:rPr>
              <a:t>plmf</a:t>
            </a:r>
            <a:r>
              <a:rPr lang="nl-NL" sz="1400" i="0" dirty="0">
                <a:latin typeface="Andale Mono"/>
                <a:cs typeface="Andale Mono"/>
              </a:rPr>
              <a:t>", </a:t>
            </a:r>
          </a:p>
          <a:p>
            <a:pPr algn="l"/>
            <a:r>
              <a:rPr lang="nl-NL" sz="1400" i="0" dirty="0">
                <a:latin typeface="Andale Mono"/>
                <a:cs typeface="Andale Mono"/>
              </a:rPr>
              <a:t>  "</a:t>
            </a:r>
            <a:r>
              <a:rPr lang="nl-NL" sz="1400" i="0" dirty="0" err="1">
                <a:latin typeface="Andale Mono"/>
                <a:cs typeface="Andale Mono"/>
              </a:rPr>
              <a:t>results_endpoint</a:t>
            </a:r>
            <a:r>
              <a:rPr lang="nl-NL" sz="1400" i="0" dirty="0">
                <a:latin typeface="Andale Mono"/>
                <a:cs typeface="Andale Mono"/>
              </a:rPr>
              <a:t>": "/</a:t>
            </a:r>
            <a:r>
              <a:rPr lang="nl-NL" sz="1400" i="0" dirty="0" err="1">
                <a:latin typeface="Andale Mono"/>
                <a:cs typeface="Andale Mono"/>
              </a:rPr>
              <a:t>prediction</a:t>
            </a:r>
            <a:r>
              <a:rPr lang="nl-NL" sz="1400" i="0" dirty="0">
                <a:latin typeface="Andale Mono"/>
                <a:cs typeface="Andale Mono"/>
              </a:rPr>
              <a:t>/</a:t>
            </a:r>
            <a:r>
              <a:rPr lang="nl-NL" sz="1400" i="0" dirty="0" err="1">
                <a:latin typeface="Andale Mono"/>
                <a:cs typeface="Andale Mono"/>
              </a:rPr>
              <a:t>result</a:t>
            </a:r>
            <a:r>
              <a:rPr lang="nl-NL" sz="1400" i="0" dirty="0">
                <a:latin typeface="Andale Mono"/>
                <a:cs typeface="Andale Mono"/>
              </a:rPr>
              <a:t>/531c2817-ee51-4a23-be61-6e8ca6f31aec"</a:t>
            </a:r>
          </a:p>
          <a:p>
            <a:pPr algn="l"/>
            <a:r>
              <a:rPr lang="nl-NL" sz="1400" i="0" dirty="0">
                <a:latin typeface="Andale Mono"/>
                <a:cs typeface="Andale Mono"/>
              </a:rPr>
              <a:t>}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812800"/>
            <a:ext cx="9144000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Post POSCAR (for VASP version 5) to API using e.g. </a:t>
            </a:r>
            <a:r>
              <a:rPr lang="en-US" sz="2400" i="0" dirty="0" err="1" smtClean="0">
                <a:latin typeface="Calibri"/>
                <a:cs typeface="Calibri"/>
              </a:rPr>
              <a:t>cURL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587" y="3810000"/>
            <a:ext cx="9145588" cy="749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0" dirty="0" smtClean="0">
                <a:latin typeface="Andale Mono"/>
                <a:cs typeface="Andale Mono"/>
              </a:rPr>
              <a:t>&gt; curl </a:t>
            </a:r>
            <a:r>
              <a:rPr lang="en-US" sz="1600" i="0" dirty="0">
                <a:latin typeface="Andale Mono"/>
                <a:cs typeface="Andale Mono"/>
              </a:rPr>
              <a:t>http://</a:t>
            </a:r>
            <a:r>
              <a:rPr lang="en-US" sz="1600" i="0" dirty="0" err="1">
                <a:latin typeface="Andale Mono"/>
                <a:cs typeface="Andale Mono"/>
              </a:rPr>
              <a:t>aflow.org</a:t>
            </a:r>
            <a:r>
              <a:rPr lang="en-US" sz="1600" i="0" dirty="0">
                <a:latin typeface="Andale Mono"/>
                <a:cs typeface="Andale Mono"/>
              </a:rPr>
              <a:t>/API/</a:t>
            </a:r>
            <a:r>
              <a:rPr lang="en-US" sz="1600" i="0" dirty="0" err="1">
                <a:latin typeface="Andale Mono"/>
                <a:cs typeface="Andale Mono"/>
              </a:rPr>
              <a:t>aflow</a:t>
            </a:r>
            <a:r>
              <a:rPr lang="en-US" sz="1600" i="0" dirty="0">
                <a:latin typeface="Andale Mono"/>
                <a:cs typeface="Andale Mono"/>
              </a:rPr>
              <a:t>-ml/v1.0/</a:t>
            </a:r>
            <a:r>
              <a:rPr lang="en-US" sz="1600" i="0" dirty="0" err="1">
                <a:latin typeface="Andale Mono"/>
                <a:cs typeface="Andale Mono"/>
              </a:rPr>
              <a:t>plmf</a:t>
            </a:r>
            <a:r>
              <a:rPr lang="en-US" sz="1600" i="0" dirty="0">
                <a:latin typeface="Andale Mono"/>
                <a:cs typeface="Andale Mono"/>
              </a:rPr>
              <a:t>/prediction </a:t>
            </a:r>
            <a:endParaRPr lang="en-US" sz="1600" i="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i="0" dirty="0" smtClean="0">
                <a:latin typeface="Andale Mono"/>
                <a:cs typeface="Andale Mono"/>
              </a:rPr>
              <a:t>-</a:t>
            </a:r>
            <a:r>
              <a:rPr lang="en-US" sz="1600" i="0" dirty="0">
                <a:latin typeface="Andale Mono"/>
                <a:cs typeface="Andale Mono"/>
              </a:rPr>
              <a:t>-data-</a:t>
            </a:r>
            <a:r>
              <a:rPr lang="en-US" sz="1600" i="0" dirty="0" err="1">
                <a:latin typeface="Andale Mono"/>
                <a:cs typeface="Andale Mono"/>
              </a:rPr>
              <a:t>urlencode</a:t>
            </a:r>
            <a:r>
              <a:rPr lang="en-US" sz="1600" i="0" dirty="0">
                <a:latin typeface="Andale Mono"/>
                <a:cs typeface="Andale Mono"/>
              </a:rPr>
              <a:t> </a:t>
            </a:r>
            <a:r>
              <a:rPr lang="en-US" sz="1600" i="0" dirty="0" err="1">
                <a:latin typeface="Andale Mono"/>
                <a:cs typeface="Andale Mono"/>
              </a:rPr>
              <a:t>file@POSCAR</a:t>
            </a:r>
            <a:endParaRPr lang="en-US" sz="1600" i="0" dirty="0" smtClean="0">
              <a:latin typeface="Andale Mono"/>
              <a:cs typeface="Andale Mon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1587" y="4610100"/>
            <a:ext cx="9144000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Receive JSON file with task ID: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76299" y="5346700"/>
            <a:ext cx="4165601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349564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1400" i="0" dirty="0">
                <a:latin typeface="Andale Mono"/>
                <a:cs typeface="Andale Mono"/>
              </a:rPr>
              <a:t>Mg1O1   [FCC,FCC,cF8] (STD_PRIM doi:10.1016/j.commatsci.2010.05.010)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1.224745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 0.00000000000000   1.73622980869126   1.73622980869126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 1.73622980869126   0.00000000000000   1.73622980869126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 1.73622980869126   1.73622980869126   0.00000000000000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Mg O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1 1 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Direct(2) [A1B1] 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 0.00000000000000   0.00000000000000   0.00000000000000  Mg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 0.50000000000000   0.50000000000000   0.50000000000000  O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" y="2425700"/>
            <a:ext cx="6477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5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42900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812800"/>
            <a:ext cx="9144000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Use task ID to query endpoint to retrieve results: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371600"/>
            <a:ext cx="9144000" cy="46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0" dirty="0" smtClean="0">
                <a:latin typeface="Andale Mono"/>
                <a:cs typeface="Andale Mono"/>
              </a:rPr>
              <a:t>&gt; curl </a:t>
            </a:r>
            <a:r>
              <a:rPr lang="en-US" sz="1200" i="0" dirty="0">
                <a:latin typeface="Andale Mono"/>
                <a:cs typeface="Andale Mono"/>
              </a:rPr>
              <a:t>http://</a:t>
            </a:r>
            <a:r>
              <a:rPr lang="en-US" sz="1200" i="0" dirty="0" err="1">
                <a:latin typeface="Andale Mono"/>
                <a:cs typeface="Andale Mono"/>
              </a:rPr>
              <a:t>aflow.org</a:t>
            </a:r>
            <a:r>
              <a:rPr lang="en-US" sz="1200" i="0" dirty="0">
                <a:latin typeface="Andale Mono"/>
                <a:cs typeface="Andale Mono"/>
              </a:rPr>
              <a:t>/API/</a:t>
            </a:r>
            <a:r>
              <a:rPr lang="en-US" sz="1200" i="0" dirty="0" err="1">
                <a:latin typeface="Andale Mono"/>
                <a:cs typeface="Andale Mono"/>
              </a:rPr>
              <a:t>aflow</a:t>
            </a:r>
            <a:r>
              <a:rPr lang="en-US" sz="1200" i="0" dirty="0">
                <a:latin typeface="Andale Mono"/>
                <a:cs typeface="Andale Mono"/>
              </a:rPr>
              <a:t>-ml/v1.0/prediction/result/531c2817-ee51-4a23-be61-6e8ca6f31aec </a:t>
            </a:r>
            <a:endParaRPr lang="en-US" sz="1200" i="0" dirty="0" smtClean="0"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524500" y="1346200"/>
            <a:ext cx="3363913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1917700"/>
            <a:ext cx="9144000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Receive JSON file with results: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300" y="2444621"/>
            <a:ext cx="685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latin typeface="Andale Mono"/>
                <a:cs typeface="Andale Mono"/>
              </a:rPr>
              <a:t>{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"citation": "10.1038/ncomms15679", </a:t>
            </a:r>
          </a:p>
          <a:p>
            <a:pPr algn="l"/>
            <a:r>
              <a:rPr lang="fr-FR" sz="1400" i="0" dirty="0">
                <a:latin typeface="Andale Mono"/>
                <a:cs typeface="Andale Mono"/>
              </a:rPr>
              <a:t>  "description": "The job has </a:t>
            </a:r>
            <a:r>
              <a:rPr lang="fr-FR" sz="1400" i="0" dirty="0" err="1">
                <a:latin typeface="Andale Mono"/>
                <a:cs typeface="Andale Mono"/>
              </a:rPr>
              <a:t>completed</a:t>
            </a:r>
            <a:r>
              <a:rPr lang="fr-FR" sz="1400" i="0" dirty="0">
                <a:latin typeface="Andale Mono"/>
                <a:cs typeface="Andale Mono"/>
              </a:rPr>
              <a:t>.", </a:t>
            </a:r>
          </a:p>
          <a:p>
            <a:pPr algn="l"/>
            <a:r>
              <a:rPr lang="sk-SK" sz="1400" i="0" dirty="0">
                <a:latin typeface="Andale Mono"/>
                <a:cs typeface="Andale Mono"/>
              </a:rPr>
              <a:t>  "ml_ael_bulk_modulus_vrh": 144.522, </a:t>
            </a:r>
          </a:p>
          <a:p>
            <a:pPr algn="l"/>
            <a:r>
              <a:rPr lang="ro-RO" sz="1400" i="0" dirty="0">
                <a:latin typeface="Andale Mono"/>
                <a:cs typeface="Andale Mono"/>
              </a:rPr>
              <a:t>  "ml_ael_shear_modulus_vrh": 104.453, </a:t>
            </a:r>
          </a:p>
          <a:p>
            <a:pPr algn="l"/>
            <a:r>
              <a:rPr lang="da-DK" sz="1400" i="0" dirty="0">
                <a:latin typeface="Andale Mono"/>
                <a:cs typeface="Andale Mono"/>
              </a:rPr>
              <a:t>  "</a:t>
            </a:r>
            <a:r>
              <a:rPr lang="da-DK" sz="1400" i="0" dirty="0" err="1">
                <a:latin typeface="Andale Mono"/>
                <a:cs typeface="Andale Mono"/>
              </a:rPr>
              <a:t>ml_agl_debye</a:t>
            </a:r>
            <a:r>
              <a:rPr lang="da-DK" sz="1400" i="0" dirty="0">
                <a:latin typeface="Andale Mono"/>
                <a:cs typeface="Andale Mono"/>
              </a:rPr>
              <a:t>": 777.163,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"ml_agl_heat_capacity_Cp_300K": 4.33,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"ml_agl_heat_capacity_Cp_300K_per_atom": 2.194,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"ml_agl_heat_capacity_Cv_300K": 4.178,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"ml_agl_heat_capacity_Cv_300K_per_atom": 2.139,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"ml_agl_thermal_conductivity_300K": 3.509,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"ml_agl_thermal_expansion_300K": 6.18e-05,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</a:t>
            </a:r>
            <a:r>
              <a:rPr lang="en-US" sz="1400" i="0" dirty="0" err="1">
                <a:latin typeface="Andale Mono"/>
                <a:cs typeface="Andale Mono"/>
              </a:rPr>
              <a:t>ml_egap</a:t>
            </a:r>
            <a:r>
              <a:rPr lang="en-US" sz="1400" i="0" dirty="0">
                <a:latin typeface="Andale Mono"/>
                <a:cs typeface="Andale Mono"/>
              </a:rPr>
              <a:t>": 3.375,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</a:t>
            </a:r>
            <a:r>
              <a:rPr lang="en-US" sz="1400" i="0" dirty="0" err="1">
                <a:latin typeface="Andale Mono"/>
                <a:cs typeface="Andale Mono"/>
              </a:rPr>
              <a:t>ml_egap_type</a:t>
            </a:r>
            <a:r>
              <a:rPr lang="en-US" sz="1400" i="0" dirty="0">
                <a:latin typeface="Andale Mono"/>
                <a:cs typeface="Andale Mono"/>
              </a:rPr>
              <a:t>": "Insulator", </a:t>
            </a:r>
          </a:p>
          <a:p>
            <a:pPr algn="l"/>
            <a:r>
              <a:rPr lang="hu-HU" sz="1400" i="0" dirty="0">
                <a:latin typeface="Andale Mono"/>
                <a:cs typeface="Andale Mono"/>
              </a:rPr>
              <a:t>  "ml_energy_per_atom": -5.742, </a:t>
            </a:r>
          </a:p>
          <a:p>
            <a:pPr algn="l"/>
            <a:r>
              <a:rPr lang="hu-HU" sz="1400" i="0" dirty="0">
                <a:latin typeface="Andale Mono"/>
                <a:cs typeface="Andale Mono"/>
              </a:rPr>
              <a:t>  "model": "plmf", 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  "status": "SUCCESS"</a:t>
            </a:r>
          </a:p>
          <a:p>
            <a:pPr algn="l"/>
            <a:r>
              <a:rPr lang="en-US" sz="1400" i="0" dirty="0"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29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116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Example python script to access AFLOW-ML API (part 1 of AFLOW-</a:t>
            </a:r>
            <a:r>
              <a:rPr lang="en-US" sz="2400" i="0" dirty="0" err="1" smtClean="0">
                <a:latin typeface="Calibri"/>
                <a:cs typeface="Calibri"/>
              </a:rPr>
              <a:t>ML_example.py</a:t>
            </a:r>
            <a:r>
              <a:rPr lang="en-US" sz="2400" i="0" dirty="0" smtClean="0">
                <a:latin typeface="Calibri"/>
                <a:cs typeface="Calibri"/>
              </a:rPr>
              <a:t>):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23010"/>
            <a:ext cx="91440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#!/</a:t>
            </a:r>
            <a:r>
              <a:rPr lang="en-US" i="0" dirty="0" err="1">
                <a:latin typeface="Andale Mono"/>
                <a:cs typeface="Andale Mono"/>
              </a:rPr>
              <a:t>usr</a:t>
            </a:r>
            <a:r>
              <a:rPr lang="en-US" i="0" dirty="0">
                <a:latin typeface="Andale Mono"/>
                <a:cs typeface="Andale Mono"/>
              </a:rPr>
              <a:t>/bin</a:t>
            </a:r>
            <a:r>
              <a:rPr lang="en-US" i="0" dirty="0" smtClean="0">
                <a:latin typeface="Andale Mono"/>
                <a:cs typeface="Andale Mono"/>
              </a:rPr>
              <a:t>/</a:t>
            </a:r>
            <a:r>
              <a:rPr lang="en-US" i="0" dirty="0" err="1" smtClean="0">
                <a:latin typeface="Andale Mono"/>
                <a:cs typeface="Andale Mono"/>
              </a:rPr>
              <a:t>env</a:t>
            </a:r>
            <a:r>
              <a:rPr lang="en-US" i="0" dirty="0" smtClean="0">
                <a:latin typeface="Andale Mono"/>
                <a:cs typeface="Andale Mono"/>
              </a:rPr>
              <a:t> python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import </a:t>
            </a:r>
            <a:r>
              <a:rPr lang="en-US" i="0" dirty="0" err="1">
                <a:latin typeface="Andale Mono"/>
                <a:cs typeface="Andale Mono"/>
              </a:rPr>
              <a:t>json</a:t>
            </a:r>
            <a:r>
              <a:rPr lang="en-US" i="0" dirty="0">
                <a:latin typeface="Andale Mono"/>
                <a:cs typeface="Andale Mono"/>
              </a:rPr>
              <a:t>, sys, </a:t>
            </a:r>
            <a:r>
              <a:rPr lang="en-US" i="0" dirty="0" err="1">
                <a:latin typeface="Andale Mono"/>
                <a:cs typeface="Andale Mono"/>
              </a:rPr>
              <a:t>os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urllib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urlopen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urllib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urlencode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import </a:t>
            </a:r>
            <a:r>
              <a:rPr lang="en-US" i="0" dirty="0" smtClean="0">
                <a:latin typeface="Andale Mono"/>
                <a:cs typeface="Andale Mono"/>
              </a:rPr>
              <a:t>urllib2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f</a:t>
            </a:r>
            <a:r>
              <a:rPr lang="en-US" i="0" dirty="0" smtClean="0">
                <a:latin typeface="Andale Mono"/>
                <a:cs typeface="Andale Mono"/>
              </a:rPr>
              <a:t>rom time import sleep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SERVER="http://</a:t>
            </a:r>
            <a:r>
              <a:rPr lang="en-US" i="0" dirty="0" err="1">
                <a:latin typeface="Andale Mono"/>
                <a:cs typeface="Andale Mono"/>
              </a:rPr>
              <a:t>aflow.org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API="/API/</a:t>
            </a:r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-ml/v1.0"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MODEL="</a:t>
            </a:r>
            <a:r>
              <a:rPr lang="en-US" i="0" dirty="0" err="1">
                <a:latin typeface="Andale Mono"/>
                <a:cs typeface="Andale Mono"/>
              </a:rPr>
              <a:t>plmf</a:t>
            </a:r>
            <a:r>
              <a:rPr lang="en-US" i="0" dirty="0">
                <a:latin typeface="Andale Mono"/>
                <a:cs typeface="Andale Mono"/>
              </a:rPr>
              <a:t>"</a:t>
            </a: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poscar</a:t>
            </a:r>
            <a:r>
              <a:rPr lang="en-US" i="0" dirty="0">
                <a:latin typeface="Andale Mono"/>
                <a:cs typeface="Andale Mono"/>
              </a:rPr>
              <a:t>=open('POSCAR', 'r').read()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encoded_data</a:t>
            </a:r>
            <a:r>
              <a:rPr lang="en-US" i="0" dirty="0">
                <a:latin typeface="Andale Mono"/>
                <a:cs typeface="Andale Mono"/>
              </a:rPr>
              <a:t> = </a:t>
            </a:r>
            <a:r>
              <a:rPr lang="en-US" i="0" dirty="0" err="1">
                <a:latin typeface="Andale Mono"/>
                <a:cs typeface="Andale Mono"/>
              </a:rPr>
              <a:t>urlencode</a:t>
            </a:r>
            <a:r>
              <a:rPr lang="en-US" i="0" dirty="0">
                <a:latin typeface="Andale Mono"/>
                <a:cs typeface="Andale Mono"/>
              </a:rPr>
              <a:t>({'file': </a:t>
            </a:r>
            <a:r>
              <a:rPr lang="en-US" i="0" dirty="0" err="1">
                <a:latin typeface="Andale Mono"/>
                <a:cs typeface="Andale Mono"/>
              </a:rPr>
              <a:t>poscar</a:t>
            </a:r>
            <a:r>
              <a:rPr lang="en-US" i="0" dirty="0">
                <a:latin typeface="Andale Mono"/>
                <a:cs typeface="Andale Mono"/>
              </a:rPr>
              <a:t>,})</a:t>
            </a: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url</a:t>
            </a:r>
            <a:r>
              <a:rPr lang="en-US" i="0" dirty="0">
                <a:latin typeface="Andale Mono"/>
                <a:cs typeface="Andale Mono"/>
              </a:rPr>
              <a:t> = SERVER + API + "/" + MODEL + "/prediction"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request_task</a:t>
            </a:r>
            <a:r>
              <a:rPr lang="en-US" i="0" dirty="0">
                <a:latin typeface="Andale Mono"/>
                <a:cs typeface="Andale Mono"/>
              </a:rPr>
              <a:t> = urllib2.Request(</a:t>
            </a:r>
            <a:r>
              <a:rPr lang="en-US" i="0" dirty="0" err="1">
                <a:latin typeface="Andale Mono"/>
                <a:cs typeface="Andale Mono"/>
              </a:rPr>
              <a:t>url</a:t>
            </a:r>
            <a:r>
              <a:rPr lang="en-US" i="0" dirty="0">
                <a:latin typeface="Andale Mono"/>
                <a:cs typeface="Andale Mono"/>
              </a:rPr>
              <a:t>, </a:t>
            </a:r>
            <a:r>
              <a:rPr lang="en-US" i="0" dirty="0" err="1">
                <a:latin typeface="Andale Mono"/>
                <a:cs typeface="Andale Mono"/>
              </a:rPr>
              <a:t>encoded_data</a:t>
            </a:r>
            <a:r>
              <a:rPr lang="en-US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task = urllib2.urlopen(</a:t>
            </a:r>
            <a:r>
              <a:rPr lang="en-US" i="0" dirty="0" err="1">
                <a:latin typeface="Andale Mono"/>
                <a:cs typeface="Andale Mono"/>
              </a:rPr>
              <a:t>request_task</a:t>
            </a:r>
            <a:r>
              <a:rPr lang="en-US" i="0" dirty="0">
                <a:latin typeface="Andale Mono"/>
                <a:cs typeface="Andale Mono"/>
              </a:rPr>
              <a:t>).read()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task_json</a:t>
            </a:r>
            <a:r>
              <a:rPr lang="en-US" i="0" dirty="0">
                <a:latin typeface="Andale Mono"/>
                <a:cs typeface="Andale Mono"/>
              </a:rPr>
              <a:t> = </a:t>
            </a:r>
            <a:r>
              <a:rPr lang="en-US" i="0" dirty="0" err="1">
                <a:latin typeface="Andale Mono"/>
                <a:cs typeface="Andale Mono"/>
              </a:rPr>
              <a:t>json.loads</a:t>
            </a:r>
            <a:r>
              <a:rPr lang="en-US" i="0" dirty="0">
                <a:latin typeface="Andale Mono"/>
                <a:cs typeface="Andale Mono"/>
              </a:rPr>
              <a:t>(task)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results_endpoint</a:t>
            </a:r>
            <a:r>
              <a:rPr lang="en-US" i="0" dirty="0">
                <a:latin typeface="Andale Mono"/>
                <a:cs typeface="Andale Mono"/>
              </a:rPr>
              <a:t> = </a:t>
            </a:r>
            <a:r>
              <a:rPr lang="en-US" i="0" dirty="0" err="1">
                <a:latin typeface="Andale Mono"/>
                <a:cs typeface="Andale Mono"/>
              </a:rPr>
              <a:t>task_json</a:t>
            </a:r>
            <a:r>
              <a:rPr lang="en-US" i="0" dirty="0">
                <a:latin typeface="Andale Mono"/>
                <a:cs typeface="Andale Mono"/>
              </a:rPr>
              <a:t>["</a:t>
            </a:r>
            <a:r>
              <a:rPr lang="en-US" i="0" dirty="0" err="1">
                <a:latin typeface="Andale Mono"/>
                <a:cs typeface="Andale Mono"/>
              </a:rPr>
              <a:t>results_endpoint</a:t>
            </a:r>
            <a:r>
              <a:rPr lang="en-US" i="0" dirty="0">
                <a:latin typeface="Andale Mono"/>
                <a:cs typeface="Andale Mono"/>
              </a:rPr>
              <a:t>"]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results_url</a:t>
            </a:r>
            <a:r>
              <a:rPr lang="en-US" i="0" dirty="0">
                <a:latin typeface="Andale Mono"/>
                <a:cs typeface="Andale Mono"/>
              </a:rPr>
              <a:t> = SERVER + API + </a:t>
            </a:r>
            <a:r>
              <a:rPr lang="en-US" i="0" dirty="0" err="1">
                <a:latin typeface="Andale Mono"/>
                <a:cs typeface="Andale Mono"/>
              </a:rPr>
              <a:t>results_endpoint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146514" y="3157005"/>
            <a:ext cx="2578386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AFLOW-ML API server</a:t>
            </a:r>
            <a:endParaRPr lang="en-US" i="0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 bwMode="auto">
          <a:xfrm flipH="1">
            <a:off x="3187700" y="3316612"/>
            <a:ext cx="2958814" cy="2520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2" name="Rounded Rectangle 11"/>
          <p:cNvSpPr/>
          <p:nvPr/>
        </p:nvSpPr>
        <p:spPr bwMode="auto">
          <a:xfrm>
            <a:off x="6184614" y="3614205"/>
            <a:ext cx="1727486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PLMF model</a:t>
            </a:r>
            <a:endParaRPr lang="en-US" i="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 bwMode="auto">
          <a:xfrm flipH="1">
            <a:off x="1536700" y="3773812"/>
            <a:ext cx="4647914" cy="2266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6718300" y="4071404"/>
            <a:ext cx="2324100" cy="564095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Read and encode POSCAR structure file</a:t>
            </a:r>
            <a:endParaRPr lang="en-US" i="0" dirty="0"/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 bwMode="auto">
          <a:xfrm flipH="1">
            <a:off x="4495800" y="4353452"/>
            <a:ext cx="2222500" cy="10424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6832600" y="4820704"/>
            <a:ext cx="1955800" cy="678395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Post</a:t>
            </a:r>
            <a:r>
              <a:rPr lang="en-US" i="0" dirty="0"/>
              <a:t> </a:t>
            </a:r>
            <a:r>
              <a:rPr lang="en-US" i="0" dirty="0" smtClean="0"/>
              <a:t>POSCAR to ML API server </a:t>
            </a:r>
            <a:endParaRPr lang="en-US" i="0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 bwMode="auto">
          <a:xfrm flipH="1">
            <a:off x="6070600" y="5159902"/>
            <a:ext cx="762000" cy="4709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32" name="Rounded Rectangle 31"/>
          <p:cNvSpPr/>
          <p:nvPr/>
        </p:nvSpPr>
        <p:spPr bwMode="auto">
          <a:xfrm>
            <a:off x="6832600" y="5735104"/>
            <a:ext cx="1955800" cy="104669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Extract results endpoint from returned task object</a:t>
            </a:r>
            <a:endParaRPr lang="en-US" i="0" dirty="0"/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6045200" y="6235700"/>
            <a:ext cx="787400" cy="2275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388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6" grpId="0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Example python script to access AFLOW-ML API (part </a:t>
            </a:r>
            <a:r>
              <a:rPr lang="en-US" sz="2400" i="0" dirty="0">
                <a:latin typeface="Calibri"/>
                <a:cs typeface="Calibri"/>
              </a:rPr>
              <a:t>2 of AFLOW-</a:t>
            </a:r>
            <a:r>
              <a:rPr lang="en-US" sz="2400" i="0" dirty="0" err="1">
                <a:latin typeface="Calibri"/>
                <a:cs typeface="Calibri"/>
              </a:rPr>
              <a:t>ML_example.py</a:t>
            </a:r>
            <a:r>
              <a:rPr lang="en-US" sz="2400" i="0" dirty="0">
                <a:latin typeface="Calibri"/>
                <a:cs typeface="Calibri"/>
              </a:rPr>
              <a:t>)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73810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incomplete = True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while incomplete: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request_results</a:t>
            </a:r>
            <a:r>
              <a:rPr lang="en-US" i="0" dirty="0">
                <a:latin typeface="Andale Mono"/>
                <a:cs typeface="Andale Mono"/>
              </a:rPr>
              <a:t> = urllib2.Request(</a:t>
            </a:r>
            <a:r>
              <a:rPr lang="en-US" i="0" dirty="0" err="1">
                <a:latin typeface="Andale Mono"/>
                <a:cs typeface="Andale Mono"/>
              </a:rPr>
              <a:t>results_url</a:t>
            </a:r>
            <a:r>
              <a:rPr lang="en-US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results = urllib2.urlopen(</a:t>
            </a:r>
            <a:r>
              <a:rPr lang="en-US" i="0" dirty="0" err="1">
                <a:latin typeface="Andale Mono"/>
                <a:cs typeface="Andale Mono"/>
              </a:rPr>
              <a:t>request_results</a:t>
            </a:r>
            <a:r>
              <a:rPr lang="en-US" i="0" dirty="0">
                <a:latin typeface="Andale Mono"/>
                <a:cs typeface="Andale Mono"/>
              </a:rPr>
              <a:t>).read()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 = </a:t>
            </a:r>
            <a:r>
              <a:rPr lang="en-US" i="0" dirty="0" err="1">
                <a:latin typeface="Andale Mono"/>
                <a:cs typeface="Andale Mono"/>
              </a:rPr>
              <a:t>json.loads</a:t>
            </a:r>
            <a:r>
              <a:rPr lang="en-US" i="0" dirty="0">
                <a:latin typeface="Andale Mono"/>
                <a:cs typeface="Andale Mono"/>
              </a:rPr>
              <a:t>(results)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if 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["status"] == 'PENDING':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sleep(10)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continue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elif</a:t>
            </a:r>
            <a:r>
              <a:rPr lang="en-US" i="0" dirty="0">
                <a:latin typeface="Andale Mono"/>
                <a:cs typeface="Andale Mono"/>
              </a:rPr>
              <a:t> 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["status"] == </a:t>
            </a:r>
            <a:r>
              <a:rPr lang="en-US" i="0" dirty="0" smtClean="0">
                <a:latin typeface="Andale Mono"/>
                <a:cs typeface="Andale Mono"/>
              </a:rPr>
              <a:t>’STARTED'</a:t>
            </a:r>
            <a:r>
              <a:rPr lang="en-US" i="0" dirty="0">
                <a:latin typeface="Andale Mono"/>
                <a:cs typeface="Andale Mono"/>
              </a:rPr>
              <a:t>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sleep(10)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continue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elif</a:t>
            </a:r>
            <a:r>
              <a:rPr lang="en-US" i="0" dirty="0">
                <a:latin typeface="Andale Mono"/>
                <a:cs typeface="Andale Mono"/>
              </a:rPr>
              <a:t> 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["status"] == 'FAILURE':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print("Error: prediction failure")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incomplete = False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elif</a:t>
            </a:r>
            <a:r>
              <a:rPr lang="en-US" i="0" dirty="0">
                <a:latin typeface="Andale Mono"/>
                <a:cs typeface="Andale Mono"/>
              </a:rPr>
              <a:t> 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["status"] == 'SUCCESS':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print("Successful prediction")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print(</a:t>
            </a:r>
            <a:r>
              <a:rPr lang="en-US" i="0" dirty="0" err="1">
                <a:latin typeface="Andale Mono"/>
                <a:cs typeface="Andale Mono"/>
              </a:rPr>
              <a:t>results_json</a:t>
            </a:r>
            <a:r>
              <a:rPr lang="en-US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    incomplete = False</a:t>
            </a:r>
          </a:p>
          <a:p>
            <a:pPr algn="l"/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680200" y="1506004"/>
            <a:ext cx="1955800" cy="112289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Query results endpoint until results are retrieved</a:t>
            </a:r>
            <a:endParaRPr lang="en-US" i="0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 bwMode="auto">
          <a:xfrm flipH="1">
            <a:off x="2616200" y="2067452"/>
            <a:ext cx="4064000" cy="1534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2" name="Rounded Rectangle 11"/>
          <p:cNvSpPr/>
          <p:nvPr/>
        </p:nvSpPr>
        <p:spPr bwMode="auto">
          <a:xfrm>
            <a:off x="6489700" y="2959101"/>
            <a:ext cx="1955800" cy="11049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If prediction is incomplete, wait and </a:t>
            </a:r>
            <a:r>
              <a:rPr lang="en-US" i="0" dirty="0" err="1" smtClean="0"/>
              <a:t>requery</a:t>
            </a:r>
            <a:r>
              <a:rPr lang="en-US" i="0" dirty="0" smtClean="0"/>
              <a:t> endpoint</a:t>
            </a:r>
            <a:endParaRPr lang="en-US" i="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 bwMode="auto">
          <a:xfrm flipH="1" flipV="1">
            <a:off x="5562600" y="3175000"/>
            <a:ext cx="927100" cy="33655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cxnSp>
        <p:nvCxnSpPr>
          <p:cNvPr id="20" name="Straight Arrow Connector 19"/>
          <p:cNvCxnSpPr>
            <a:stCxn id="12" idx="1"/>
          </p:cNvCxnSpPr>
          <p:nvPr/>
        </p:nvCxnSpPr>
        <p:spPr bwMode="auto">
          <a:xfrm flipH="1">
            <a:off x="5575300" y="3511551"/>
            <a:ext cx="914400" cy="31114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6578600" y="4368799"/>
            <a:ext cx="1955800" cy="91440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Print error message for prediction failure</a:t>
            </a:r>
            <a:endParaRPr lang="en-US" i="0" dirty="0"/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 bwMode="auto">
          <a:xfrm flipH="1" flipV="1">
            <a:off x="5537200" y="4762500"/>
            <a:ext cx="1041400" cy="635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9" name="Rounded Rectangle 28"/>
          <p:cNvSpPr/>
          <p:nvPr/>
        </p:nvSpPr>
        <p:spPr bwMode="auto">
          <a:xfrm>
            <a:off x="6477000" y="5491163"/>
            <a:ext cx="1955800" cy="985838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Print results for successful prediction</a:t>
            </a:r>
            <a:endParaRPr lang="en-US" i="0" dirty="0"/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 bwMode="auto">
          <a:xfrm flipH="1" flipV="1">
            <a:off x="5041900" y="5613402"/>
            <a:ext cx="1435100" cy="37068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14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4" grpId="0" animBg="1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111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AFLOW-ML API Python client can be </a:t>
            </a:r>
            <a:r>
              <a:rPr lang="en-US" sz="2400" i="0" dirty="0">
                <a:latin typeface="Calibri"/>
                <a:cs typeface="Calibri"/>
              </a:rPr>
              <a:t>downloaded </a:t>
            </a:r>
            <a:r>
              <a:rPr lang="en-US" sz="2400" i="0" dirty="0" smtClean="0">
                <a:latin typeface="Calibri"/>
                <a:cs typeface="Calibri"/>
              </a:rPr>
              <a:t>from:</a:t>
            </a:r>
          </a:p>
          <a:p>
            <a:pPr marL="0" indent="0" algn="ctr">
              <a:buNone/>
            </a:pPr>
            <a:r>
              <a:rPr lang="en-US" sz="2400" i="0" dirty="0" smtClean="0">
                <a:latin typeface="Calibri"/>
                <a:cs typeface="Calibri"/>
              </a:rPr>
              <a:t>http</a:t>
            </a:r>
            <a:r>
              <a:rPr lang="en-US" sz="2400" i="0" dirty="0">
                <a:latin typeface="Calibri"/>
                <a:cs typeface="Calibri"/>
              </a:rPr>
              <a:t>://</a:t>
            </a:r>
            <a:r>
              <a:rPr lang="en-US" sz="2400" i="0" dirty="0" err="1">
                <a:latin typeface="Calibri"/>
                <a:cs typeface="Calibri"/>
              </a:rPr>
              <a:t>aflow.org</a:t>
            </a:r>
            <a:r>
              <a:rPr lang="en-US" sz="2400" i="0" dirty="0">
                <a:latin typeface="Calibri"/>
                <a:cs typeface="Calibri"/>
              </a:rPr>
              <a:t>/</a:t>
            </a:r>
            <a:r>
              <a:rPr lang="en-US" sz="2400" i="0" dirty="0" err="1">
                <a:latin typeface="Calibri"/>
                <a:cs typeface="Calibri"/>
              </a:rPr>
              <a:t>src</a:t>
            </a:r>
            <a:r>
              <a:rPr lang="en-US" sz="2400" i="0" dirty="0">
                <a:latin typeface="Calibri"/>
                <a:cs typeface="Calibri"/>
              </a:rPr>
              <a:t>/</a:t>
            </a:r>
            <a:r>
              <a:rPr lang="en-US" sz="2400" i="0" dirty="0" err="1">
                <a:latin typeface="Calibri"/>
                <a:cs typeface="Calibri"/>
              </a:rPr>
              <a:t>aflow</a:t>
            </a:r>
            <a:r>
              <a:rPr lang="en-US" sz="2400" i="0" dirty="0">
                <a:latin typeface="Calibri"/>
                <a:cs typeface="Calibri"/>
              </a:rPr>
              <a:t>-ml</a:t>
            </a:r>
            <a:r>
              <a:rPr lang="en-US" sz="2400" i="0" dirty="0" smtClean="0">
                <a:latin typeface="Calibri"/>
                <a:cs typeface="Calibri"/>
              </a:rPr>
              <a:t>/</a:t>
            </a:r>
            <a:endParaRPr lang="en-US" sz="2000" i="0" dirty="0" smtClean="0">
              <a:latin typeface="Calibri"/>
              <a:cs typeface="Calibri"/>
            </a:endParaRPr>
          </a:p>
        </p:txBody>
      </p:sp>
      <p:pic>
        <p:nvPicPr>
          <p:cNvPr id="3" name="Picture 2" descr="AFLOW-ML_cli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4611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91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AFLOW-ML API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6300"/>
            <a:ext cx="91440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AFLOW-ML API Python client can be installed using “</a:t>
            </a:r>
            <a:r>
              <a:rPr lang="en-US" sz="2400" i="0" dirty="0" err="1" smtClean="0">
                <a:latin typeface="Calibri"/>
                <a:cs typeface="Calibri"/>
              </a:rPr>
              <a:t>setup.py</a:t>
            </a:r>
            <a:r>
              <a:rPr lang="en-US" sz="2400" i="0" dirty="0" smtClean="0">
                <a:latin typeface="Calibri"/>
                <a:cs typeface="Calibri"/>
              </a:rPr>
              <a:t>” script included in client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5564" y="1842661"/>
            <a:ext cx="3016671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smtClean="0">
                <a:latin typeface="Andale Mono"/>
                <a:cs typeface="Andale Mono"/>
              </a:rPr>
              <a:t>python </a:t>
            </a:r>
            <a:r>
              <a:rPr lang="en-US" i="0" dirty="0" err="1" smtClean="0">
                <a:latin typeface="Andale Mono"/>
                <a:cs typeface="Andale Mono"/>
              </a:rPr>
              <a:t>setup.py</a:t>
            </a:r>
            <a:r>
              <a:rPr lang="en-US" i="0" dirty="0" smtClean="0">
                <a:latin typeface="Andale Mono"/>
                <a:cs typeface="Andale Mono"/>
              </a:rPr>
              <a:t> install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2527300"/>
            <a:ext cx="9144000" cy="71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AFLOW-ML API Python client can be run using a script of this form: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392438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AFLOWml.client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AFLOWmlAPI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from </a:t>
            </a:r>
            <a:r>
              <a:rPr lang="en-US" i="0" dirty="0" err="1">
                <a:latin typeface="Andale Mono"/>
                <a:cs typeface="Andale Mono"/>
              </a:rPr>
              <a:t>pprint</a:t>
            </a:r>
            <a:r>
              <a:rPr lang="en-US" i="0" dirty="0">
                <a:latin typeface="Andale Mono"/>
                <a:cs typeface="Andale Mono"/>
              </a:rPr>
              <a:t> import </a:t>
            </a:r>
            <a:r>
              <a:rPr lang="en-US" i="0" dirty="0" err="1">
                <a:latin typeface="Andale Mono"/>
                <a:cs typeface="Andale Mono"/>
              </a:rPr>
              <a:t>pprint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>
                <a:latin typeface="Andale Mono"/>
                <a:cs typeface="Andale Mono"/>
              </a:rPr>
              <a:t>with open('</a:t>
            </a:r>
            <a:r>
              <a:rPr lang="en-US" i="0" dirty="0" err="1">
                <a:latin typeface="Andale Mono"/>
                <a:cs typeface="Andale Mono"/>
              </a:rPr>
              <a:t>test.poscar</a:t>
            </a:r>
            <a:r>
              <a:rPr lang="en-US" i="0" dirty="0">
                <a:latin typeface="Andale Mono"/>
                <a:cs typeface="Andale Mono"/>
              </a:rPr>
              <a:t>', 'r') as </a:t>
            </a:r>
            <a:r>
              <a:rPr lang="en-US" i="0" dirty="0" err="1">
                <a:latin typeface="Andale Mono"/>
                <a:cs typeface="Andale Mono"/>
              </a:rPr>
              <a:t>input_file</a:t>
            </a:r>
            <a:r>
              <a:rPr lang="en-US" i="0" dirty="0">
                <a:latin typeface="Andale Mono"/>
                <a:cs typeface="Andale Mono"/>
              </a:rPr>
              <a:t>: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ml = </a:t>
            </a:r>
            <a:r>
              <a:rPr lang="en-US" i="0" dirty="0" err="1">
                <a:latin typeface="Andale Mono"/>
                <a:cs typeface="Andale Mono"/>
              </a:rPr>
              <a:t>AFLOWmlAPI</a:t>
            </a:r>
            <a:r>
              <a:rPr lang="en-US" i="0" dirty="0">
                <a:latin typeface="Andale Mono"/>
                <a:cs typeface="Andale Mono"/>
              </a:rPr>
              <a:t>()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data = </a:t>
            </a:r>
            <a:r>
              <a:rPr lang="en-US" i="0" dirty="0" err="1">
                <a:latin typeface="Andale Mono"/>
                <a:cs typeface="Andale Mono"/>
              </a:rPr>
              <a:t>ml.get_prediction</a:t>
            </a:r>
            <a:r>
              <a:rPr lang="en-US" i="0" dirty="0">
                <a:latin typeface="Andale Mono"/>
                <a:cs typeface="Andale Mono"/>
              </a:rPr>
              <a:t>(</a:t>
            </a:r>
            <a:r>
              <a:rPr lang="en-US" i="0" dirty="0" err="1">
                <a:latin typeface="Andale Mono"/>
                <a:cs typeface="Andale Mono"/>
              </a:rPr>
              <a:t>input_file.read</a:t>
            </a:r>
            <a:r>
              <a:rPr lang="en-US" i="0" dirty="0">
                <a:latin typeface="Andale Mono"/>
                <a:cs typeface="Andale Mono"/>
              </a:rPr>
              <a:t>(), '</a:t>
            </a:r>
            <a:r>
              <a:rPr lang="en-US" i="0" dirty="0" err="1">
                <a:latin typeface="Andale Mono"/>
                <a:cs typeface="Andale Mono"/>
              </a:rPr>
              <a:t>plmf</a:t>
            </a:r>
            <a:r>
              <a:rPr lang="en-US" i="0" dirty="0">
                <a:latin typeface="Andale Mono"/>
                <a:cs typeface="Andale Mono"/>
              </a:rPr>
              <a:t>')</a:t>
            </a:r>
          </a:p>
          <a:p>
            <a:pPr algn="l"/>
            <a:r>
              <a:rPr lang="en-US" i="0" dirty="0">
                <a:latin typeface="Andale Mono"/>
                <a:cs typeface="Andale Mono"/>
              </a:rPr>
              <a:t>    </a:t>
            </a:r>
            <a:r>
              <a:rPr lang="en-US" i="0" dirty="0" err="1">
                <a:latin typeface="Andale Mono"/>
                <a:cs typeface="Andale Mono"/>
              </a:rPr>
              <a:t>pprint</a:t>
            </a:r>
            <a:r>
              <a:rPr lang="en-US" i="0" dirty="0">
                <a:latin typeface="Andale Mono"/>
                <a:cs typeface="Andale Mono"/>
              </a:rPr>
              <a:t>(data)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52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AFLOW-ML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API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491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Convert the POSCAR files, generated previously using the AFLOW prototype modules</a:t>
            </a:r>
            <a:r>
              <a:rPr lang="en-US" sz="2000" i="0" dirty="0">
                <a:latin typeface="Calibri"/>
                <a:cs typeface="Calibri"/>
              </a:rPr>
              <a:t>, to the format used by version 5 of VASP by adding the additional line with the </a:t>
            </a:r>
            <a:r>
              <a:rPr lang="en-US" sz="2000" i="0" dirty="0" smtClean="0">
                <a:latin typeface="Calibri"/>
                <a:cs typeface="Calibri"/>
              </a:rPr>
              <a:t>element </a:t>
            </a:r>
            <a:r>
              <a:rPr lang="en-US" sz="2000" i="0" dirty="0">
                <a:latin typeface="Calibri"/>
                <a:cs typeface="Calibri"/>
              </a:rPr>
              <a:t>symbols. Upload the POSCARs to the </a:t>
            </a:r>
            <a:r>
              <a:rPr lang="en-US" sz="2000" i="0" dirty="0" err="1">
                <a:latin typeface="Calibri"/>
                <a:cs typeface="Calibri"/>
              </a:rPr>
              <a:t>aflow.org</a:t>
            </a:r>
            <a:r>
              <a:rPr lang="en-US" sz="2000" i="0" dirty="0">
                <a:latin typeface="Calibri"/>
                <a:cs typeface="Calibri"/>
              </a:rPr>
              <a:t>/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-ml page, and generate predictions. Are these </a:t>
            </a:r>
            <a:r>
              <a:rPr lang="en-US" sz="2000" i="0" dirty="0" smtClean="0">
                <a:latin typeface="Calibri"/>
                <a:cs typeface="Calibri"/>
              </a:rPr>
              <a:t>materials predicted to be  </a:t>
            </a:r>
            <a:r>
              <a:rPr lang="en-US" sz="2000" i="0" dirty="0">
                <a:latin typeface="Calibri"/>
                <a:cs typeface="Calibri"/>
              </a:rPr>
              <a:t>metals or insulators?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>
                <a:latin typeface="Calibri"/>
                <a:cs typeface="Calibri"/>
              </a:rPr>
              <a:t>Use the AFLOW-ML </a:t>
            </a:r>
            <a:r>
              <a:rPr lang="en-US" sz="2000" i="0" dirty="0" smtClean="0">
                <a:latin typeface="Calibri"/>
                <a:cs typeface="Calibri"/>
              </a:rPr>
              <a:t>API to </a:t>
            </a:r>
            <a:r>
              <a:rPr lang="en-US" sz="2000" i="0" dirty="0">
                <a:latin typeface="Calibri"/>
                <a:cs typeface="Calibri"/>
              </a:rPr>
              <a:t>obtain predictions for both the </a:t>
            </a:r>
            <a:r>
              <a:rPr lang="en-US" sz="2000" i="0" dirty="0" err="1">
                <a:latin typeface="Calibri"/>
                <a:cs typeface="Calibri"/>
              </a:rPr>
              <a:t>plmf</a:t>
            </a:r>
            <a:r>
              <a:rPr lang="en-US" sz="2000" i="0" dirty="0">
                <a:latin typeface="Calibri"/>
                <a:cs typeface="Calibri"/>
              </a:rPr>
              <a:t> and </a:t>
            </a:r>
            <a:r>
              <a:rPr lang="en-US" sz="2000" i="0" dirty="0" err="1">
                <a:latin typeface="Calibri"/>
                <a:cs typeface="Calibri"/>
              </a:rPr>
              <a:t>mfd</a:t>
            </a:r>
            <a:r>
              <a:rPr lang="en-US" sz="2000" i="0" dirty="0">
                <a:latin typeface="Calibri"/>
                <a:cs typeface="Calibri"/>
              </a:rPr>
              <a:t> models for these </a:t>
            </a:r>
            <a:r>
              <a:rPr lang="en-US" sz="2000" i="0" dirty="0" smtClean="0">
                <a:latin typeface="Calibri"/>
                <a:cs typeface="Calibri"/>
              </a:rPr>
              <a:t>structures</a:t>
            </a:r>
            <a:r>
              <a:rPr lang="en-US" sz="2000" i="0" dirty="0">
                <a:latin typeface="Calibri"/>
                <a:cs typeface="Calibri"/>
              </a:rPr>
              <a:t>, and retrieve the results in JSON format. For the structures generated using the prototype A_hR1_166_a, how does the value of c/a affect the elastic moduli and electronic band gap? What properties can you obtain using the </a:t>
            </a:r>
            <a:r>
              <a:rPr lang="en-US" sz="2000" i="0" dirty="0" err="1">
                <a:latin typeface="Calibri"/>
                <a:cs typeface="Calibri"/>
              </a:rPr>
              <a:t>mfd</a:t>
            </a:r>
            <a:r>
              <a:rPr lang="en-US" sz="2000" i="0" dirty="0">
                <a:latin typeface="Calibri"/>
                <a:cs typeface="Calibri"/>
              </a:rPr>
              <a:t> model?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068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E</a:t>
            </a:r>
            <a:r>
              <a:rPr lang="en-US" sz="1400" i="0" dirty="0" smtClean="0">
                <a:latin typeface="Calibri"/>
                <a:cs typeface="Calibri"/>
              </a:rPr>
              <a:t>. Gossett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152</a:t>
            </a:r>
            <a:r>
              <a:rPr lang="en-US" sz="1400" i="0" dirty="0" smtClean="0">
                <a:latin typeface="Calibri"/>
                <a:cs typeface="Calibri"/>
              </a:rPr>
              <a:t>, 134-145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r>
              <a:rPr lang="en-US" sz="1400" i="0" dirty="0">
                <a:latin typeface="Calibri"/>
                <a:cs typeface="Calibri"/>
              </a:rPr>
              <a:t>.</a:t>
            </a:r>
            <a:endParaRPr lang="en-US" sz="14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8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Outline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9101" y="800100"/>
            <a:ext cx="8216900" cy="6056312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Getting started with AFLOW: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Decorating crystal prototypes </a:t>
            </a:r>
            <a:r>
              <a:rPr lang="en-US" sz="2000" dirty="0">
                <a:solidFill>
                  <a:srgbClr val="BFBFBF"/>
                </a:solidFill>
                <a:latin typeface="Calibri"/>
                <a:cs typeface="Calibri"/>
              </a:rPr>
              <a:t>to set up new calculations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Symmetry analysis</a:t>
            </a:r>
          </a:p>
          <a:p>
            <a:pPr marL="0" indent="0">
              <a:buNone/>
            </a:pPr>
            <a:endParaRPr lang="en-US" sz="2400" dirty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Thermodynamic and thermo-mechanical </a:t>
            </a: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Convex hull phase diagrams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AEL/AGL/APL: Elastic constants and thermal properties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 online data repositories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err="1" smtClean="0">
                <a:solidFill>
                  <a:srgbClr val="BFBFBF"/>
                </a:solidFill>
                <a:latin typeface="Calibri"/>
                <a:cs typeface="Calibri"/>
              </a:rPr>
              <a:t>AFLOW.org</a:t>
            </a: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 online web interface</a:t>
            </a: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AFLOW REST-API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BFBFBF"/>
                </a:solidFill>
                <a:latin typeface="Calibri"/>
                <a:cs typeface="Calibri"/>
              </a:rPr>
              <a:t>AFLUX Search-API</a:t>
            </a:r>
          </a:p>
          <a:p>
            <a:pPr lvl="1">
              <a:buFont typeface="Arial"/>
              <a:buChar char="•"/>
            </a:pPr>
            <a:endParaRPr lang="en-US" sz="2000" dirty="0">
              <a:solidFill>
                <a:srgbClr val="BFBFBF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FBFBF"/>
                </a:solidFill>
                <a:latin typeface="Calibri"/>
                <a:cs typeface="Calibri"/>
              </a:rPr>
              <a:t>AFLOW-ML + API</a:t>
            </a:r>
          </a:p>
          <a:p>
            <a:pPr>
              <a:buFont typeface="Arial"/>
              <a:buChar char="•"/>
            </a:pPr>
            <a:endParaRPr lang="en-US" sz="2400" dirty="0" smtClean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AFLOW code: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Installing AFLOW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Calibri"/>
                <a:cs typeface="Calibri"/>
              </a:rPr>
              <a:t>Data analysis with </a:t>
            </a:r>
            <a:r>
              <a:rPr lang="en-US" sz="2000" dirty="0" smtClean="0">
                <a:latin typeface="Calibri"/>
                <a:cs typeface="Calibri"/>
              </a:rPr>
              <a:t>AFLOW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Running AFLOW calculations</a:t>
            </a:r>
            <a:endParaRPr lang="en-US" sz="2000" dirty="0">
              <a:latin typeface="Calibri"/>
              <a:cs typeface="Calibri"/>
            </a:endParaRPr>
          </a:p>
          <a:p>
            <a:pPr marL="457200" lvl="1" indent="0"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9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0287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 contains built-in structural prototypes: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5245100"/>
            <a:ext cx="9142413" cy="130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Decorating prototypes with different elements allows for automated creation of new hypothetical materials</a:t>
            </a:r>
          </a:p>
          <a:p>
            <a:r>
              <a:rPr lang="en-US" sz="2400" i="0" dirty="0" smtClean="0">
                <a:latin typeface="Calibri"/>
                <a:cs typeface="Calibri"/>
              </a:rPr>
              <a:t>~600 prototypes available at </a:t>
            </a:r>
            <a:r>
              <a:rPr lang="en-US" sz="2400" i="0" dirty="0" err="1" smtClean="0">
                <a:latin typeface="Calibri"/>
                <a:cs typeface="Calibri"/>
              </a:rPr>
              <a:t>aflow.org</a:t>
            </a:r>
            <a:r>
              <a:rPr lang="en-US" sz="2400" i="0" dirty="0" smtClean="0">
                <a:latin typeface="Calibri"/>
                <a:cs typeface="Calibri"/>
              </a:rPr>
              <a:t>/</a:t>
            </a:r>
            <a:r>
              <a:rPr lang="en-US" sz="2400" i="0" dirty="0" err="1" smtClean="0">
                <a:latin typeface="Calibri"/>
                <a:cs typeface="Calibri"/>
              </a:rPr>
              <a:t>CrystalDatabase</a:t>
            </a:r>
            <a:endParaRPr lang="en-US" sz="2400" i="0" dirty="0" smtClean="0">
              <a:latin typeface="Calibri"/>
              <a:cs typeface="Calibri"/>
            </a:endParaRPr>
          </a:p>
          <a:p>
            <a:endParaRPr lang="en-US" sz="2000" i="0" dirty="0" smtClean="0">
              <a:latin typeface="Calibri"/>
              <a:cs typeface="Calibri"/>
            </a:endParaRPr>
          </a:p>
        </p:txBody>
      </p:sp>
      <p:pic>
        <p:nvPicPr>
          <p:cNvPr id="3" name="Picture 2" descr="T0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89100"/>
            <a:ext cx="2641600" cy="26416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17501" y="4407462"/>
            <a:ext cx="2476500" cy="774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Prototype T0001: </a:t>
            </a:r>
            <a:r>
              <a:rPr lang="en-US" sz="2000" i="0" dirty="0" err="1" smtClean="0">
                <a:solidFill>
                  <a:schemeClr val="tx1"/>
                </a:solidFill>
                <a:latin typeface="Calibri"/>
                <a:cs typeface="Calibri"/>
              </a:rPr>
              <a:t>Heusler</a:t>
            </a: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 structure</a:t>
            </a:r>
          </a:p>
        </p:txBody>
      </p:sp>
      <p:pic>
        <p:nvPicPr>
          <p:cNvPr id="5" name="Picture 4" descr="T00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1" y="1689100"/>
            <a:ext cx="2717800" cy="264421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238501" y="4407462"/>
            <a:ext cx="2768599" cy="774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Prototype T0002: </a:t>
            </a:r>
          </a:p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Anti-</a:t>
            </a:r>
            <a:r>
              <a:rPr lang="en-US" sz="2000" i="0" dirty="0" err="1" smtClean="0">
                <a:solidFill>
                  <a:schemeClr val="tx1"/>
                </a:solidFill>
                <a:latin typeface="Calibri"/>
                <a:cs typeface="Calibri"/>
              </a:rPr>
              <a:t>Heusler</a:t>
            </a: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 structure</a:t>
            </a:r>
          </a:p>
        </p:txBody>
      </p:sp>
      <p:pic>
        <p:nvPicPr>
          <p:cNvPr id="8" name="Picture 7" descr="T0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1689100"/>
            <a:ext cx="2716158" cy="265430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6197601" y="4407462"/>
            <a:ext cx="2946399" cy="7741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D314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Prototype T0003: </a:t>
            </a:r>
          </a:p>
          <a:p>
            <a:pPr marL="0" indent="0" algn="ctr">
              <a:buFont typeface="Arial"/>
              <a:buNone/>
            </a:pP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Half-</a:t>
            </a:r>
            <a:r>
              <a:rPr lang="en-US" sz="2000" i="0" dirty="0" err="1" smtClean="0">
                <a:solidFill>
                  <a:schemeClr val="tx1"/>
                </a:solidFill>
                <a:latin typeface="Calibri"/>
                <a:cs typeface="Calibri"/>
              </a:rPr>
              <a:t>Heusler</a:t>
            </a:r>
            <a:r>
              <a:rPr lang="en-US" sz="2000" i="0" dirty="0" smtClean="0">
                <a:solidFill>
                  <a:schemeClr val="tx1"/>
                </a:solidFill>
                <a:latin typeface="Calibri"/>
                <a:cs typeface="Calibri"/>
              </a:rPr>
              <a:t> structure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799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Installation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65199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AFLOW can be installed using the </a:t>
            </a:r>
            <a:r>
              <a:rPr lang="en-US" sz="2200" i="0" dirty="0" err="1" smtClean="0">
                <a:latin typeface="Calibri"/>
                <a:cs typeface="Calibri"/>
              </a:rPr>
              <a:t>xaflow</a:t>
            </a:r>
            <a:r>
              <a:rPr lang="en-US" sz="2200" i="0" dirty="0" smtClean="0">
                <a:latin typeface="Calibri"/>
                <a:cs typeface="Calibri"/>
              </a:rPr>
              <a:t> script.</a:t>
            </a:r>
          </a:p>
          <a:p>
            <a:r>
              <a:rPr lang="en-US" sz="2200" i="0" dirty="0" smtClean="0">
                <a:latin typeface="Calibri"/>
                <a:cs typeface="Calibri"/>
              </a:rPr>
              <a:t>Install </a:t>
            </a:r>
            <a:r>
              <a:rPr lang="en-US" sz="2200" i="0" dirty="0" err="1" smtClean="0">
                <a:latin typeface="Calibri"/>
                <a:cs typeface="Calibri"/>
              </a:rPr>
              <a:t>xaflow</a:t>
            </a:r>
            <a:r>
              <a:rPr lang="en-US" sz="2200" i="0" dirty="0" smtClean="0">
                <a:latin typeface="Calibri"/>
                <a:cs typeface="Calibri"/>
              </a:rPr>
              <a:t> (perform once)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6587" y="2284413"/>
            <a:ext cx="8888413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1. Download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wget</a:t>
            </a:r>
            <a:r>
              <a:rPr lang="en-US" i="0" dirty="0">
                <a:latin typeface="Calibri"/>
                <a:cs typeface="Calibri"/>
              </a:rPr>
              <a:t> </a:t>
            </a:r>
            <a:r>
              <a:rPr lang="en-US" i="0" dirty="0" err="1">
                <a:latin typeface="Calibri"/>
                <a:cs typeface="Calibri"/>
              </a:rPr>
              <a:t>materials.duke.edu</a:t>
            </a:r>
            <a:r>
              <a:rPr lang="en-US" i="0" dirty="0">
                <a:latin typeface="Calibri"/>
                <a:cs typeface="Calibri"/>
              </a:rPr>
              <a:t>/AFLOW/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2. Move/copy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somewhere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mv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3. Ensure the file can be executed: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chmod</a:t>
            </a:r>
            <a:r>
              <a:rPr lang="en-US" i="0" dirty="0">
                <a:latin typeface="Calibri"/>
                <a:cs typeface="Calibri"/>
              </a:rPr>
              <a:t> 555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4. Check that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is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which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A returned path means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has been successfully installed.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5. Run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downloads, unpacks, and makes AFLOW in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$(HOME)/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</a:t>
            </a:r>
            <a:r>
              <a:rPr lang="en-US" i="0" dirty="0" err="1">
                <a:latin typeface="Calibri"/>
                <a:cs typeface="Calibri"/>
              </a:rPr>
              <a:t>AFLOW_local_YYMMDD_hhmm</a:t>
            </a:r>
            <a:r>
              <a:rPr lang="en-US" i="0" dirty="0">
                <a:latin typeface="Calibri"/>
                <a:cs typeface="Calibri"/>
              </a:rPr>
              <a:t> (Year, Month, Date, hour, minute).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compilation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6. Install the newly compiled executable to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By default, the executable is installed to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installation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 ULB=~/bin</a:t>
            </a:r>
          </a:p>
          <a:p>
            <a:pPr algn="l"/>
            <a:endParaRPr lang="en-US" i="0" dirty="0"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2044699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1. Download </a:t>
            </a:r>
            <a:r>
              <a:rPr lang="en-US" sz="2000" i="0" dirty="0" err="1" smtClean="0">
                <a:latin typeface="Calibri"/>
                <a:cs typeface="Calibri"/>
              </a:rPr>
              <a:t>xaflow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3045976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2. Move</a:t>
            </a:r>
            <a:r>
              <a:rPr lang="en-US" sz="2000" i="0" dirty="0">
                <a:latin typeface="Calibri"/>
                <a:cs typeface="Calibri"/>
              </a:rPr>
              <a:t>/copy </a:t>
            </a:r>
            <a:r>
              <a:rPr lang="en-US" sz="2000" i="0" dirty="0" err="1">
                <a:latin typeface="Calibri"/>
                <a:cs typeface="Calibri"/>
              </a:rPr>
              <a:t>xaflow</a:t>
            </a:r>
            <a:r>
              <a:rPr lang="en-US" sz="2000" i="0" dirty="0">
                <a:latin typeface="Calibri"/>
                <a:cs typeface="Calibri"/>
              </a:rPr>
              <a:t> somewhere in your path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4539696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3. Ensure the file can be executed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5540973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4. Check that </a:t>
            </a:r>
            <a:r>
              <a:rPr lang="en-US" sz="2000" i="0" dirty="0" err="1" smtClean="0">
                <a:latin typeface="Calibri"/>
                <a:cs typeface="Calibri"/>
              </a:rPr>
              <a:t>xaflow</a:t>
            </a:r>
            <a:r>
              <a:rPr lang="en-US" sz="2000" i="0" dirty="0" smtClean="0">
                <a:latin typeface="Calibri"/>
                <a:cs typeface="Calibri"/>
              </a:rPr>
              <a:t> is in your path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3315" y="2617361"/>
            <a:ext cx="461737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w</a:t>
            </a:r>
            <a:r>
              <a:rPr lang="en-US" i="0" dirty="0" err="1" smtClean="0">
                <a:latin typeface="Andale Mono"/>
                <a:cs typeface="Andale Mono"/>
              </a:rPr>
              <a:t>get</a:t>
            </a:r>
            <a:r>
              <a:rPr lang="en-US" i="0" dirty="0" smtClean="0">
                <a:latin typeface="Andale Mono"/>
                <a:cs typeface="Andale Mono"/>
              </a:rPr>
              <a:t> </a:t>
            </a:r>
            <a:r>
              <a:rPr lang="en-US" i="0" dirty="0" err="1" smtClean="0">
                <a:latin typeface="Andale Mono"/>
                <a:cs typeface="Andale Mono"/>
              </a:rPr>
              <a:t>materials.duke.edu</a:t>
            </a:r>
            <a:r>
              <a:rPr lang="en-US" i="0" dirty="0" smtClean="0">
                <a:latin typeface="Andale Mono"/>
                <a:cs typeface="Andale Mono"/>
              </a:rPr>
              <a:t>/AFLOW/</a:t>
            </a:r>
            <a:r>
              <a:rPr lang="en-US" i="0" dirty="0" err="1" smtClean="0">
                <a:latin typeface="Andale Mono"/>
                <a:cs typeface="Andale Mono"/>
              </a:rPr>
              <a:t>xaflow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63665" y="3618638"/>
            <a:ext cx="3016671" cy="830997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mkdir</a:t>
            </a:r>
            <a:r>
              <a:rPr lang="en-US" i="0" dirty="0" smtClean="0">
                <a:latin typeface="Andale Mono"/>
                <a:cs typeface="Andale Mono"/>
              </a:rPr>
              <a:t> ~/bin</a:t>
            </a:r>
          </a:p>
          <a:p>
            <a:pPr algn="ctr"/>
            <a:r>
              <a:rPr lang="en-US" i="0" dirty="0" smtClean="0">
                <a:latin typeface="Andale Mono"/>
                <a:cs typeface="Andale Mono"/>
              </a:rPr>
              <a:t>export PATH=~/bin:$PATH</a:t>
            </a:r>
          </a:p>
          <a:p>
            <a:pPr algn="ctr"/>
            <a:r>
              <a:rPr lang="en-US" i="0" dirty="0" smtClean="0">
                <a:latin typeface="Andale Mono"/>
                <a:cs typeface="Andale Mono"/>
              </a:rPr>
              <a:t>mv </a:t>
            </a:r>
            <a:r>
              <a:rPr lang="en-US" i="0" dirty="0" err="1" smtClean="0">
                <a:latin typeface="Andale Mono"/>
                <a:cs typeface="Andale Mono"/>
              </a:rPr>
              <a:t>xaflow</a:t>
            </a:r>
            <a:r>
              <a:rPr lang="en-US" i="0" dirty="0" smtClean="0">
                <a:latin typeface="Andale Mono"/>
                <a:cs typeface="Andale Mono"/>
              </a:rPr>
              <a:t> ~/bin/</a:t>
            </a:r>
            <a:r>
              <a:rPr lang="en-US" i="0" dirty="0" err="1" smtClean="0">
                <a:latin typeface="Andale Mono"/>
                <a:cs typeface="Andale Mono"/>
              </a:rPr>
              <a:t>xaflow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25230" y="5112358"/>
            <a:ext cx="289354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c</a:t>
            </a:r>
            <a:r>
              <a:rPr lang="en-US" i="0" dirty="0" err="1" smtClean="0">
                <a:latin typeface="Andale Mono"/>
                <a:cs typeface="Andale Mono"/>
              </a:rPr>
              <a:t>hmod</a:t>
            </a:r>
            <a:r>
              <a:rPr lang="en-US" i="0" dirty="0" smtClean="0">
                <a:latin typeface="Andale Mono"/>
                <a:cs typeface="Andale Mono"/>
              </a:rPr>
              <a:t> 555 ~/bin/</a:t>
            </a:r>
            <a:r>
              <a:rPr lang="en-US" i="0" dirty="0" err="1" smtClean="0">
                <a:latin typeface="Andale Mono"/>
                <a:cs typeface="Andale Mono"/>
              </a:rPr>
              <a:t>xaflow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40883" y="6113637"/>
            <a:ext cx="166223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>
                <a:latin typeface="Andale Mono"/>
                <a:cs typeface="Andale Mono"/>
              </a:rPr>
              <a:t>w</a:t>
            </a:r>
            <a:r>
              <a:rPr lang="en-US" i="0" dirty="0" smtClean="0">
                <a:latin typeface="Andale Mono"/>
                <a:cs typeface="Andale Mono"/>
              </a:rPr>
              <a:t>hich </a:t>
            </a:r>
            <a:r>
              <a:rPr lang="en-US" i="0" dirty="0" err="1" smtClean="0">
                <a:latin typeface="Andale Mono"/>
                <a:cs typeface="Andale Mono"/>
              </a:rPr>
              <a:t>xaflow</a:t>
            </a:r>
            <a:endParaRPr lang="en-US" i="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7972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Installation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65199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Install AFLOW (perform with every new version)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6587" y="2284413"/>
            <a:ext cx="8888413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1. Download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wget</a:t>
            </a:r>
            <a:r>
              <a:rPr lang="en-US" i="0" dirty="0">
                <a:latin typeface="Calibri"/>
                <a:cs typeface="Calibri"/>
              </a:rPr>
              <a:t> </a:t>
            </a:r>
            <a:r>
              <a:rPr lang="en-US" i="0" dirty="0" err="1">
                <a:latin typeface="Calibri"/>
                <a:cs typeface="Calibri"/>
              </a:rPr>
              <a:t>materials.duke.edu</a:t>
            </a:r>
            <a:r>
              <a:rPr lang="en-US" i="0" dirty="0">
                <a:latin typeface="Calibri"/>
                <a:cs typeface="Calibri"/>
              </a:rPr>
              <a:t>/AFLOW/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2. Move/copy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somewhere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mv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3. Ensure the file can be executed: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chmod</a:t>
            </a:r>
            <a:r>
              <a:rPr lang="en-US" i="0" dirty="0">
                <a:latin typeface="Calibri"/>
                <a:cs typeface="Calibri"/>
              </a:rPr>
              <a:t> 555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4. Check that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is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which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A returned path means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has been successfully installed.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5. Run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downloads, unpacks, and makes AFLOW in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$(HOME)/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</a:t>
            </a:r>
            <a:r>
              <a:rPr lang="en-US" i="0" dirty="0" err="1">
                <a:latin typeface="Calibri"/>
                <a:cs typeface="Calibri"/>
              </a:rPr>
              <a:t>AFLOW_local_YYMMDD_hhmm</a:t>
            </a:r>
            <a:r>
              <a:rPr lang="en-US" i="0" dirty="0">
                <a:latin typeface="Calibri"/>
                <a:cs typeface="Calibri"/>
              </a:rPr>
              <a:t> (Year, Month, Date, hour, minute).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compilation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6. Install the newly compiled executable to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By default, the executable is installed to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installation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 ULB=~/bin</a:t>
            </a:r>
          </a:p>
          <a:p>
            <a:pPr algn="l"/>
            <a:endParaRPr lang="en-US" i="0" dirty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1416487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1</a:t>
            </a:r>
            <a:r>
              <a:rPr lang="en-US" sz="2000" i="0" dirty="0" smtClean="0">
                <a:latin typeface="Calibri"/>
                <a:cs typeface="Calibri"/>
              </a:rPr>
              <a:t>. Run </a:t>
            </a:r>
            <a:r>
              <a:rPr lang="en-US" sz="2000" i="0" dirty="0" err="1" smtClean="0">
                <a:latin typeface="Calibri"/>
                <a:cs typeface="Calibri"/>
              </a:rPr>
              <a:t>xaflow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3534373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2</a:t>
            </a:r>
            <a:r>
              <a:rPr lang="en-US" sz="2000" i="0" dirty="0" smtClean="0">
                <a:latin typeface="Calibri"/>
                <a:cs typeface="Calibri"/>
              </a:rPr>
              <a:t>. Install the newly compiled executable to your path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10275" y="1921254"/>
            <a:ext cx="92345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xaflow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17753" y="4039140"/>
            <a:ext cx="1908495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i="0" dirty="0" err="1" smtClean="0">
                <a:latin typeface="Andale Mono"/>
                <a:cs typeface="Andale Mono"/>
              </a:rPr>
              <a:t>xaflow</a:t>
            </a:r>
            <a:r>
              <a:rPr lang="en-US" i="0" dirty="0">
                <a:latin typeface="Andale Mono"/>
                <a:cs typeface="Andale Mono"/>
              </a:rPr>
              <a:t> </a:t>
            </a:r>
            <a:r>
              <a:rPr lang="en-US" i="0" dirty="0" smtClean="0">
                <a:latin typeface="Andale Mono"/>
                <a:cs typeface="Andale Mono"/>
              </a:rPr>
              <a:t>install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0" y="2281974"/>
            <a:ext cx="9144000" cy="86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	</a:t>
            </a:r>
            <a:r>
              <a:rPr lang="en-US" sz="2000" i="0" dirty="0" smtClean="0">
                <a:latin typeface="Calibri"/>
                <a:cs typeface="Calibri"/>
              </a:rPr>
              <a:t>- </a:t>
            </a:r>
            <a:r>
              <a:rPr lang="en-US" sz="2000" i="0" dirty="0" err="1" smtClean="0">
                <a:latin typeface="Calibri"/>
                <a:cs typeface="Calibri"/>
              </a:rPr>
              <a:t>xaflow</a:t>
            </a:r>
            <a:r>
              <a:rPr lang="en-US" sz="2000" i="0" dirty="0" smtClean="0">
                <a:latin typeface="Calibri"/>
                <a:cs typeface="Calibri"/>
              </a:rPr>
              <a:t> compiles AFLOW in ~/</a:t>
            </a:r>
            <a:r>
              <a:rPr lang="en-US" sz="2000" i="0" dirty="0" err="1" smtClean="0">
                <a:latin typeface="Calibri"/>
                <a:cs typeface="Calibri"/>
              </a:rPr>
              <a:t>src</a:t>
            </a:r>
            <a:r>
              <a:rPr lang="en-US" sz="2000" i="0" dirty="0" smtClean="0">
                <a:latin typeface="Calibri"/>
                <a:cs typeface="Calibri"/>
              </a:rPr>
              <a:t>/AFLOW by default</a:t>
            </a:r>
          </a:p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	</a:t>
            </a:r>
            <a:r>
              <a:rPr lang="en-US" sz="2000" i="0" dirty="0" smtClean="0">
                <a:latin typeface="Calibri"/>
                <a:cs typeface="Calibri"/>
              </a:rPr>
              <a:t>- To change the compilation directory, run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78969" y="3173653"/>
            <a:ext cx="3386063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xaflow</a:t>
            </a:r>
            <a:r>
              <a:rPr lang="en-US" i="0" dirty="0" smtClean="0">
                <a:latin typeface="Andale Mono"/>
                <a:cs typeface="Andale Mono"/>
              </a:rPr>
              <a:t> AWD=/home/</a:t>
            </a:r>
            <a:r>
              <a:rPr lang="en-US" i="0" dirty="0" err="1" smtClean="0">
                <a:latin typeface="Andale Mono"/>
                <a:cs typeface="Andale Mono"/>
              </a:rPr>
              <a:t>src</a:t>
            </a:r>
            <a:r>
              <a:rPr lang="en-US" i="0" dirty="0" smtClean="0">
                <a:latin typeface="Andale Mono"/>
                <a:cs typeface="Andale Mono"/>
              </a:rPr>
              <a:t>/AFLOW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4399860"/>
            <a:ext cx="9144000" cy="86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	</a:t>
            </a:r>
            <a:r>
              <a:rPr lang="en-US" sz="2000" i="0" dirty="0" smtClean="0">
                <a:latin typeface="Calibri"/>
                <a:cs typeface="Calibri"/>
              </a:rPr>
              <a:t>- </a:t>
            </a:r>
            <a:r>
              <a:rPr lang="en-US" sz="2000" i="0" dirty="0" err="1" smtClean="0">
                <a:latin typeface="Calibri"/>
                <a:cs typeface="Calibri"/>
              </a:rPr>
              <a:t>xaflow</a:t>
            </a:r>
            <a:r>
              <a:rPr lang="en-US" sz="2000" i="0" dirty="0" smtClean="0">
                <a:latin typeface="Calibri"/>
                <a:cs typeface="Calibri"/>
              </a:rPr>
              <a:t> installs AFLOW to ~/bin by default</a:t>
            </a:r>
          </a:p>
          <a:p>
            <a:pPr marL="0" indent="0">
              <a:buNone/>
            </a:pPr>
            <a:r>
              <a:rPr lang="en-US" sz="2000" i="0" dirty="0">
                <a:latin typeface="Calibri"/>
                <a:cs typeface="Calibri"/>
              </a:rPr>
              <a:t>	</a:t>
            </a:r>
            <a:r>
              <a:rPr lang="en-US" sz="2000" i="0" dirty="0" smtClean="0">
                <a:latin typeface="Calibri"/>
                <a:cs typeface="Calibri"/>
              </a:rPr>
              <a:t>- To change the compilation directory, run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48011" y="5291539"/>
            <a:ext cx="4247978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xaflow</a:t>
            </a:r>
            <a:r>
              <a:rPr lang="en-US" i="0" dirty="0" smtClean="0">
                <a:latin typeface="Andale Mono"/>
                <a:cs typeface="Andale Mono"/>
              </a:rPr>
              <a:t> install ULB=/</a:t>
            </a:r>
            <a:r>
              <a:rPr lang="en-US" i="0" dirty="0" err="1" smtClean="0">
                <a:latin typeface="Andale Mono"/>
                <a:cs typeface="Andale Mono"/>
              </a:rPr>
              <a:t>usr</a:t>
            </a:r>
            <a:r>
              <a:rPr lang="en-US" i="0" dirty="0" smtClean="0">
                <a:latin typeface="Andale Mono"/>
                <a:cs typeface="Andale Mono"/>
              </a:rPr>
              <a:t>/local/bin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0" y="5652259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3. Run </a:t>
            </a:r>
            <a:r>
              <a:rPr lang="en-US" sz="2000" i="0" dirty="0" err="1" smtClean="0">
                <a:latin typeface="Calibri"/>
                <a:cs typeface="Calibri"/>
              </a:rPr>
              <a:t>aflow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71841" y="6157027"/>
            <a:ext cx="800319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aflow</a:t>
            </a:r>
            <a:endParaRPr lang="en-US" i="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8928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Configuration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65199"/>
            <a:ext cx="9144000" cy="482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AFLOW can be configured with the .</a:t>
            </a:r>
            <a:r>
              <a:rPr lang="en-US" sz="2200" i="0" dirty="0" err="1" smtClean="0">
                <a:latin typeface="Calibri"/>
                <a:cs typeface="Calibri"/>
              </a:rPr>
              <a:t>aflow.rc</a:t>
            </a:r>
            <a:r>
              <a:rPr lang="en-US" sz="2200" i="0" dirty="0" smtClean="0">
                <a:latin typeface="Calibri"/>
                <a:cs typeface="Calibri"/>
              </a:rPr>
              <a:t>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6587" y="2284413"/>
            <a:ext cx="8888413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1. Download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wget</a:t>
            </a:r>
            <a:r>
              <a:rPr lang="en-US" i="0" dirty="0">
                <a:latin typeface="Calibri"/>
                <a:cs typeface="Calibri"/>
              </a:rPr>
              <a:t> </a:t>
            </a:r>
            <a:r>
              <a:rPr lang="en-US" i="0" dirty="0" err="1">
                <a:latin typeface="Calibri"/>
                <a:cs typeface="Calibri"/>
              </a:rPr>
              <a:t>materials.duke.edu</a:t>
            </a:r>
            <a:r>
              <a:rPr lang="en-US" i="0" dirty="0">
                <a:latin typeface="Calibri"/>
                <a:cs typeface="Calibri"/>
              </a:rPr>
              <a:t>/AFLOW/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2. Move/copy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somewhere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mv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3. Ensure the file can be executed: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chmod</a:t>
            </a:r>
            <a:r>
              <a:rPr lang="en-US" i="0" dirty="0">
                <a:latin typeface="Calibri"/>
                <a:cs typeface="Calibri"/>
              </a:rPr>
              <a:t> 555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/local/bin/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4. Check that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is in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which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A returned path means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has been successfully installed.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5. Run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endParaRPr lang="en-US" i="0" dirty="0"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downloads, unpacks, and makes AFLOW in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$(HOME)/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</a:t>
            </a:r>
            <a:r>
              <a:rPr lang="en-US" i="0" dirty="0" err="1">
                <a:latin typeface="Calibri"/>
                <a:cs typeface="Calibri"/>
              </a:rPr>
              <a:t>AFLOW_local_YYMMDD_hhmm</a:t>
            </a:r>
            <a:r>
              <a:rPr lang="en-US" i="0" dirty="0">
                <a:latin typeface="Calibri"/>
                <a:cs typeface="Calibri"/>
              </a:rPr>
              <a:t> (Year, Month, Date, hour, minute).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compilation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6. Install the newly compiled executable to your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By default, the executable is installed to /</a:t>
            </a:r>
            <a:r>
              <a:rPr lang="en-US" i="0" dirty="0" err="1">
                <a:latin typeface="Calibri"/>
                <a:cs typeface="Calibri"/>
              </a:rPr>
              <a:t>usr</a:t>
            </a:r>
            <a:r>
              <a:rPr lang="en-US" i="0" dirty="0">
                <a:latin typeface="Calibri"/>
                <a:cs typeface="Calibri"/>
              </a:rPr>
              <a:t>/local/bin.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- The installation can be redirected to another path:</a:t>
            </a:r>
          </a:p>
          <a:p>
            <a:pPr marL="0" indent="0" algn="l">
              <a:buNone/>
            </a:pPr>
            <a:r>
              <a:rPr lang="en-US" i="0" dirty="0">
                <a:latin typeface="Calibri"/>
                <a:cs typeface="Calibri"/>
              </a:rPr>
              <a:t>      </a:t>
            </a:r>
            <a:r>
              <a:rPr lang="en-US" i="0" dirty="0" err="1">
                <a:latin typeface="Calibri"/>
                <a:cs typeface="Calibri"/>
              </a:rPr>
              <a:t>xaflow</a:t>
            </a:r>
            <a:r>
              <a:rPr lang="en-US" i="0" dirty="0">
                <a:latin typeface="Calibri"/>
                <a:cs typeface="Calibri"/>
              </a:rPr>
              <a:t> install AWD=~/</a:t>
            </a:r>
            <a:r>
              <a:rPr lang="en-US" i="0" dirty="0" err="1">
                <a:latin typeface="Calibri"/>
                <a:cs typeface="Calibri"/>
              </a:rPr>
              <a:t>src</a:t>
            </a:r>
            <a:r>
              <a:rPr lang="en-US" i="0" dirty="0">
                <a:latin typeface="Calibri"/>
                <a:cs typeface="Calibri"/>
              </a:rPr>
              <a:t>/AFLOW_STANDARD ULB=~/bin</a:t>
            </a:r>
          </a:p>
          <a:p>
            <a:pPr algn="l"/>
            <a:endParaRPr lang="en-US" i="0" dirty="0"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25230" y="6078930"/>
            <a:ext cx="289354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i="0" dirty="0" err="1" smtClean="0">
                <a:latin typeface="Andale Mono"/>
                <a:cs typeface="Andale Mono"/>
              </a:rPr>
              <a:t>aflow</a:t>
            </a:r>
            <a:r>
              <a:rPr lang="en-US" i="0" dirty="0" smtClean="0">
                <a:latin typeface="Andale Mono"/>
                <a:cs typeface="Andale Mono"/>
              </a:rPr>
              <a:t> --readme=</a:t>
            </a:r>
            <a:r>
              <a:rPr lang="en-US" i="0" dirty="0" err="1" smtClean="0">
                <a:latin typeface="Andale Mono"/>
                <a:cs typeface="Andale Mono"/>
              </a:rPr>
              <a:t>aflowrc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3177996"/>
            <a:ext cx="9144000" cy="1492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VASP specific settings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POTCAR paths (pseudo potentials files)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Precision defaults (k-points scheme, minimization algorithm, energy cutoff, </a:t>
            </a:r>
            <a:r>
              <a:rPr lang="en-US" sz="1800" dirty="0" smtClean="0">
                <a:latin typeface="Calibri"/>
                <a:cs typeface="Calibri"/>
              </a:rPr>
              <a:t>etc.</a:t>
            </a:r>
            <a:r>
              <a:rPr lang="en-US" sz="1800" i="0" dirty="0" smtClean="0">
                <a:latin typeface="Calibri"/>
                <a:cs typeface="Calibri"/>
              </a:rPr>
              <a:t>)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Run setting defaults (spin-polarized calculation, symmetry determination, </a:t>
            </a:r>
            <a:r>
              <a:rPr lang="en-US" sz="1800" dirty="0" smtClean="0">
                <a:latin typeface="Calibri"/>
                <a:cs typeface="Calibri"/>
              </a:rPr>
              <a:t>etc.</a:t>
            </a:r>
            <a:r>
              <a:rPr lang="en-US" sz="1800" i="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598484"/>
            <a:ext cx="9144000" cy="1428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Machine settings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MPI options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Binary paths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Database paths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0" y="4821614"/>
            <a:ext cx="9144000" cy="1106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AFLOW settings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Output file names</a:t>
            </a:r>
          </a:p>
          <a:p>
            <a:pPr lvl="1"/>
            <a:r>
              <a:rPr lang="en-US" sz="1800" i="0" dirty="0" smtClean="0">
                <a:latin typeface="Calibri"/>
                <a:cs typeface="Calibri"/>
              </a:rPr>
              <a:t>Graphic settings (</a:t>
            </a:r>
            <a:r>
              <a:rPr lang="en-US" sz="1800" i="0" dirty="0" err="1" smtClean="0">
                <a:latin typeface="Calibri"/>
                <a:cs typeface="Calibri"/>
              </a:rPr>
              <a:t>Gnuplot</a:t>
            </a:r>
            <a:r>
              <a:rPr lang="en-US" sz="1800" i="0" dirty="0" smtClean="0">
                <a:latin typeface="Calibri"/>
                <a:cs typeface="Calibri"/>
              </a:rPr>
              <a:t>, </a:t>
            </a:r>
            <a:r>
              <a:rPr lang="en-US" sz="1800" i="0" dirty="0" err="1" smtClean="0">
                <a:latin typeface="Calibri"/>
                <a:cs typeface="Calibri"/>
              </a:rPr>
              <a:t>LaTeX</a:t>
            </a:r>
            <a:r>
              <a:rPr lang="en-US" sz="1800" i="0" dirty="0">
                <a:latin typeface="Calibri"/>
                <a:cs typeface="Calibri"/>
              </a:rPr>
              <a:t>)</a:t>
            </a:r>
            <a:endParaRPr lang="en-US" sz="18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831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798771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Decorate rock-salt prototype </a:t>
            </a:r>
            <a:r>
              <a:rPr lang="en-US" sz="2400" i="0" dirty="0">
                <a:latin typeface="Calibri"/>
                <a:cs typeface="Calibri"/>
              </a:rPr>
              <a:t>AB_cF8_225_a_b</a:t>
            </a:r>
            <a:r>
              <a:rPr lang="en-US" sz="2400" i="0" dirty="0" smtClean="0">
                <a:latin typeface="Calibri"/>
                <a:cs typeface="Calibri"/>
              </a:rPr>
              <a:t> with </a:t>
            </a:r>
            <a:r>
              <a:rPr lang="en-US" sz="2400" i="0" dirty="0" err="1" smtClean="0">
                <a:latin typeface="Calibri"/>
                <a:cs typeface="Calibri"/>
              </a:rPr>
              <a:t>MgO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81" y="1330931"/>
            <a:ext cx="6721838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i="0" dirty="0" err="1">
                <a:latin typeface="Andale Mono"/>
                <a:cs typeface="Andale Mono"/>
              </a:rPr>
              <a:t>aflow</a:t>
            </a:r>
            <a:r>
              <a:rPr lang="en-US" sz="1800" i="0" dirty="0">
                <a:latin typeface="Andale Mono"/>
                <a:cs typeface="Andale Mono"/>
              </a:rPr>
              <a:t> --proto=AB_cF8_225_a_b:Mg:O --</a:t>
            </a:r>
            <a:r>
              <a:rPr lang="en-US" sz="1800" i="0" dirty="0" err="1">
                <a:latin typeface="Andale Mono"/>
                <a:cs typeface="Andale Mono"/>
              </a:rPr>
              <a:t>params</a:t>
            </a:r>
            <a:r>
              <a:rPr lang="en-US" sz="1800" i="0" dirty="0">
                <a:latin typeface="Andale Mono"/>
                <a:cs typeface="Andale Mono"/>
              </a:rPr>
              <a:t>=3.5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855847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800" i="0" dirty="0">
                <a:latin typeface="Andale Mono"/>
                <a:cs typeface="Andale Mono"/>
              </a:rPr>
              <a:t>AB_cF8_225_a_b </a:t>
            </a:r>
            <a:r>
              <a:rPr lang="pt-BR" sz="1800" i="0" dirty="0" err="1">
                <a:latin typeface="Andale Mono"/>
                <a:cs typeface="Andale Mono"/>
              </a:rPr>
              <a:t>params</a:t>
            </a:r>
            <a:r>
              <a:rPr lang="pt-BR" sz="1800" i="0" dirty="0">
                <a:latin typeface="Andale Mono"/>
                <a:cs typeface="Andale Mono"/>
              </a:rPr>
              <a:t>=3.5 SG#=225 [ANRL </a:t>
            </a:r>
            <a:r>
              <a:rPr lang="pt-BR" sz="1800" i="0" dirty="0" err="1">
                <a:latin typeface="Andale Mono"/>
                <a:cs typeface="Andale Mono"/>
              </a:rPr>
              <a:t>doi</a:t>
            </a:r>
            <a:r>
              <a:rPr lang="pt-BR" sz="1800" i="0" dirty="0">
                <a:latin typeface="Andale Mono"/>
                <a:cs typeface="Andale Mono"/>
              </a:rPr>
              <a:t>: arXiv:1607.02532]</a:t>
            </a:r>
          </a:p>
          <a:p>
            <a:pPr algn="l"/>
            <a:r>
              <a:rPr lang="nb-NO" sz="1800" i="0" dirty="0">
                <a:latin typeface="Andale Mono"/>
                <a:cs typeface="Andale Mono"/>
              </a:rPr>
              <a:t>1.000000</a:t>
            </a:r>
          </a:p>
          <a:p>
            <a:pPr algn="l"/>
            <a:r>
              <a:rPr lang="de-DE" sz="1800" i="0" dirty="0">
                <a:latin typeface="Andale Mono"/>
                <a:cs typeface="Andale Mono"/>
              </a:rPr>
              <a:t>   0.00000000000000   1.75000000000000   1.75000000000000</a:t>
            </a:r>
          </a:p>
          <a:p>
            <a:pPr algn="l"/>
            <a:r>
              <a:rPr lang="de-DE" sz="1800" i="0" dirty="0">
                <a:latin typeface="Andale Mono"/>
                <a:cs typeface="Andale Mono"/>
              </a:rPr>
              <a:t>   1.75000000000000   0.00000000000000   1.75000000000000</a:t>
            </a:r>
          </a:p>
          <a:p>
            <a:pPr algn="l"/>
            <a:r>
              <a:rPr lang="de-DE" sz="1800" i="0" dirty="0">
                <a:latin typeface="Andale Mono"/>
                <a:cs typeface="Andale Mono"/>
              </a:rPr>
              <a:t>   1.75000000000000   1.75000000000000   0.00000000000000</a:t>
            </a:r>
          </a:p>
          <a:p>
            <a:pPr algn="l"/>
            <a:r>
              <a:rPr lang="ru-RU" sz="1800" i="0" dirty="0">
                <a:latin typeface="Andale Mono"/>
                <a:cs typeface="Andale Mono"/>
              </a:rPr>
              <a:t>1 1 </a:t>
            </a:r>
          </a:p>
          <a:p>
            <a:pPr algn="l"/>
            <a:r>
              <a:rPr lang="is-IS" sz="1800" i="0" dirty="0">
                <a:latin typeface="Andale Mono"/>
                <a:cs typeface="Andale Mono"/>
              </a:rPr>
              <a:t>Direct(2) [A1B1] </a:t>
            </a:r>
          </a:p>
          <a:p>
            <a:pPr algn="l"/>
            <a:r>
              <a:rPr lang="de-DE" sz="1800" i="0" dirty="0">
                <a:latin typeface="Andale Mono"/>
                <a:cs typeface="Andale Mono"/>
              </a:rPr>
              <a:t>   0.00000000000000   0.00000000000000   0.00000000000000  Mg    </a:t>
            </a:r>
          </a:p>
          <a:p>
            <a:pPr algn="l"/>
            <a:r>
              <a:rPr lang="de-DE" sz="1800" i="0" dirty="0">
                <a:latin typeface="Andale Mono"/>
                <a:cs typeface="Andale Mono"/>
              </a:rPr>
              <a:t>   0.50000000000000   0.50000000000000   0.50000000000000  O </a:t>
            </a:r>
            <a:endParaRPr lang="en-US" sz="1800" i="0" dirty="0">
              <a:latin typeface="Andale Mono"/>
              <a:cs typeface="Andale Mono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4530799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Use </a:t>
            </a:r>
            <a:r>
              <a:rPr lang="en-US" sz="2400" i="0" dirty="0" err="1" smtClean="0">
                <a:latin typeface="Calibri"/>
                <a:cs typeface="Calibri"/>
              </a:rPr>
              <a:t>Heusler</a:t>
            </a:r>
            <a:r>
              <a:rPr lang="en-US" sz="2400" i="0" dirty="0" smtClean="0">
                <a:latin typeface="Calibri"/>
                <a:cs typeface="Calibri"/>
              </a:rPr>
              <a:t> prototype T0001.A2BC to create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file for Cu</a:t>
            </a:r>
            <a:r>
              <a:rPr lang="en-US" sz="2400" i="0" baseline="-25000" dirty="0" smtClean="0">
                <a:latin typeface="Calibri"/>
                <a:cs typeface="Calibri"/>
              </a:rPr>
              <a:t>2</a:t>
            </a:r>
            <a:r>
              <a:rPr lang="en-US" sz="2400" i="0" dirty="0" smtClean="0">
                <a:latin typeface="Calibri"/>
                <a:cs typeface="Calibri"/>
              </a:rPr>
              <a:t>TiZn: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5411" y="5048487"/>
            <a:ext cx="5638023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i="0" dirty="0" err="1">
                <a:latin typeface="Andale Mono"/>
                <a:cs typeface="Andale Mono"/>
              </a:rPr>
              <a:t>aflow</a:t>
            </a:r>
            <a:r>
              <a:rPr lang="en-US" sz="1800" i="0" dirty="0">
                <a:latin typeface="Andale Mono"/>
                <a:cs typeface="Andale Mono"/>
              </a:rPr>
              <a:t> --</a:t>
            </a:r>
            <a:r>
              <a:rPr lang="en-US" sz="1800" i="0" dirty="0" err="1">
                <a:latin typeface="Andale Mono"/>
                <a:cs typeface="Andale Mono"/>
              </a:rPr>
              <a:t>aflow_proto</a:t>
            </a:r>
            <a:r>
              <a:rPr lang="en-US" sz="1800" i="0" dirty="0">
                <a:latin typeface="Andale Mono"/>
                <a:cs typeface="Andale Mono"/>
              </a:rPr>
              <a:t>=T0001.A2BC:Cu:Ti:Zn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19801" y="1348373"/>
            <a:ext cx="1778000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070101" y="1894473"/>
            <a:ext cx="1498599" cy="330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1" dirty="0" smtClean="0">
                <a:latin typeface="Calibri"/>
                <a:cs typeface="Calibri"/>
              </a:rPr>
              <a:t>et al.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i="1" dirty="0">
                <a:latin typeface="Calibri"/>
                <a:cs typeface="Calibri"/>
              </a:rPr>
              <a:t>et al.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5483513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Variety of possible </a:t>
            </a:r>
            <a:r>
              <a:rPr lang="en-US" sz="2400" i="1" dirty="0" err="1" smtClean="0">
                <a:latin typeface="Calibri"/>
                <a:cs typeface="Calibri"/>
              </a:rPr>
              <a:t>ab</a:t>
            </a:r>
            <a:r>
              <a:rPr lang="en-US" sz="2400" i="1" dirty="0" smtClean="0">
                <a:latin typeface="Calibri"/>
                <a:cs typeface="Calibri"/>
              </a:rPr>
              <a:t>-initio </a:t>
            </a:r>
            <a:r>
              <a:rPr lang="en-US" sz="2400" i="0" dirty="0" smtClean="0">
                <a:latin typeface="Calibri"/>
                <a:cs typeface="Calibri"/>
              </a:rPr>
              <a:t>formats by adding options:</a:t>
            </a:r>
            <a:endParaRPr lang="en-US" sz="2000" i="0" dirty="0" smtClean="0">
              <a:latin typeface="Calibri"/>
              <a:cs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4909" y="5859215"/>
            <a:ext cx="923450" cy="685546"/>
            <a:chOff x="674909" y="5859215"/>
            <a:chExt cx="923450" cy="685546"/>
          </a:xfrm>
        </p:grpSpPr>
        <p:sp>
          <p:nvSpPr>
            <p:cNvPr id="15" name="Rectangle 14"/>
            <p:cNvSpPr/>
            <p:nvPr/>
          </p:nvSpPr>
          <p:spPr>
            <a:xfrm>
              <a:off x="674909" y="6206207"/>
              <a:ext cx="923450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latin typeface="Andale Mono"/>
                  <a:cs typeface="Andale Mono"/>
                </a:rPr>
                <a:t>--</a:t>
              </a:r>
              <a:r>
                <a:rPr lang="en-US" sz="1600" i="0" dirty="0" err="1" smtClean="0">
                  <a:latin typeface="Andale Mono"/>
                  <a:cs typeface="Andale Mono"/>
                </a:rPr>
                <a:t>vasp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0056" y="5859215"/>
              <a:ext cx="7131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VASP</a:t>
              </a:r>
              <a:endParaRPr lang="en-US" sz="1600" i="0" dirty="0">
                <a:cs typeface="Andale Mon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35398" y="5859215"/>
            <a:ext cx="1085153" cy="685546"/>
            <a:chOff x="2890919" y="5859215"/>
            <a:chExt cx="1085153" cy="685546"/>
          </a:xfrm>
        </p:grpSpPr>
        <p:sp>
          <p:nvSpPr>
            <p:cNvPr id="17" name="Rectangle 16"/>
            <p:cNvSpPr/>
            <p:nvPr/>
          </p:nvSpPr>
          <p:spPr>
            <a:xfrm>
              <a:off x="2971770" y="6206207"/>
              <a:ext cx="923450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latin typeface="Andale Mono"/>
                  <a:cs typeface="Andale Mono"/>
                </a:rPr>
                <a:t>--aims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90919" y="5859215"/>
              <a:ext cx="10851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FHI-AIMS</a:t>
              </a:r>
              <a:endParaRPr lang="en-US" sz="1600" i="0" dirty="0">
                <a:cs typeface="Andale Mon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64115" y="5865058"/>
            <a:ext cx="1940956" cy="679703"/>
            <a:chOff x="5120583" y="5865058"/>
            <a:chExt cx="1940956" cy="679703"/>
          </a:xfrm>
        </p:grpSpPr>
        <p:sp>
          <p:nvSpPr>
            <p:cNvPr id="18" name="Rectangle 17"/>
            <p:cNvSpPr/>
            <p:nvPr/>
          </p:nvSpPr>
          <p:spPr>
            <a:xfrm>
              <a:off x="5752467" y="6206207"/>
              <a:ext cx="677189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i="0" dirty="0" smtClean="0">
                  <a:latin typeface="Andale Mono"/>
                  <a:cs typeface="Andale Mono"/>
                </a:rPr>
                <a:t>--</a:t>
              </a:r>
              <a:r>
                <a:rPr lang="en-US" sz="1600" i="0" dirty="0" err="1" smtClean="0">
                  <a:latin typeface="Andale Mono"/>
                  <a:cs typeface="Andale Mono"/>
                </a:rPr>
                <a:t>qe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20583" y="5865058"/>
              <a:ext cx="19409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Quantum Espresso</a:t>
              </a:r>
              <a:endParaRPr lang="en-US" sz="1600" i="0" dirty="0">
                <a:cs typeface="Andale Mon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10502" y="5867653"/>
            <a:ext cx="1169711" cy="677108"/>
            <a:chOff x="7310502" y="5867653"/>
            <a:chExt cx="1169711" cy="677108"/>
          </a:xfrm>
        </p:grpSpPr>
        <p:sp>
          <p:nvSpPr>
            <p:cNvPr id="19" name="Rectangle 18"/>
            <p:cNvSpPr/>
            <p:nvPr/>
          </p:nvSpPr>
          <p:spPr>
            <a:xfrm>
              <a:off x="7310502" y="6206207"/>
              <a:ext cx="1169711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i="0" dirty="0" smtClean="0">
                  <a:latin typeface="Andale Mono"/>
                  <a:cs typeface="Andale Mono"/>
                </a:rPr>
                <a:t>--</a:t>
              </a:r>
              <a:r>
                <a:rPr lang="en-US" sz="1600" i="0" dirty="0" err="1" smtClean="0">
                  <a:latin typeface="Andale Mono"/>
                  <a:cs typeface="Andale Mono"/>
                </a:rPr>
                <a:t>abinit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74259" y="5867653"/>
              <a:ext cx="8421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ABINIT</a:t>
              </a:r>
              <a:endParaRPr lang="en-US" sz="1600" i="0" dirty="0"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974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2" grpId="0" animBg="1"/>
      <p:bldP spid="21" grpId="0" animBg="1"/>
      <p:bldP spid="2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High throughput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aflow.in’s</a:t>
            </a:r>
            <a:endParaRPr lang="en-US" sz="3200" i="0" dirty="0" smtClean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048161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Comma separated species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3170551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Pre-defined sets</a:t>
            </a:r>
            <a:endParaRPr lang="en-US" sz="2000" i="0" dirty="0" smtClean="0">
              <a:latin typeface="Calibri"/>
              <a:cs typeface="Calibr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1225" y="2685040"/>
            <a:ext cx="7321550" cy="369332"/>
            <a:chOff x="911225" y="3058131"/>
            <a:chExt cx="7321550" cy="369332"/>
          </a:xfrm>
        </p:grpSpPr>
        <p:sp>
          <p:nvSpPr>
            <p:cNvPr id="7" name="Rectangle 6"/>
            <p:cNvSpPr/>
            <p:nvPr/>
          </p:nvSpPr>
          <p:spPr>
            <a:xfrm>
              <a:off x="911225" y="3058131"/>
              <a:ext cx="7321550" cy="369332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i="0" dirty="0" err="1">
                  <a:latin typeface="Andale Mono"/>
                  <a:cs typeface="Andale Mono"/>
                </a:rPr>
                <a:t>a</a:t>
              </a:r>
              <a:r>
                <a:rPr lang="en-US" sz="1800" i="0" dirty="0" err="1" smtClean="0">
                  <a:latin typeface="Andale Mono"/>
                  <a:cs typeface="Andale Mono"/>
                </a:rPr>
                <a:t>flow</a:t>
              </a:r>
              <a:r>
                <a:rPr lang="en-US" sz="1800" i="0" dirty="0" smtClean="0">
                  <a:latin typeface="Andale Mono"/>
                  <a:cs typeface="Andale Mono"/>
                </a:rPr>
                <a:t> --</a:t>
              </a:r>
              <a:r>
                <a:rPr lang="en-US" sz="1800" i="0" dirty="0" err="1" smtClean="0">
                  <a:latin typeface="Andale Mono"/>
                  <a:cs typeface="Andale Mono"/>
                </a:rPr>
                <a:t>aflow_proto</a:t>
              </a:r>
              <a:r>
                <a:rPr lang="en-US" sz="1800" i="0" dirty="0">
                  <a:latin typeface="Andale Mono"/>
                  <a:cs typeface="Andale Mono"/>
                </a:rPr>
                <a:t>=T0001.A2BC</a:t>
              </a:r>
              <a:r>
                <a:rPr lang="en-US" sz="1800" i="0" dirty="0" smtClean="0">
                  <a:latin typeface="Andale Mono"/>
                  <a:cs typeface="Andale Mono"/>
                </a:rPr>
                <a:t>:Ag,Au,Cu,Fe:Mn,Ti:</a:t>
              </a:r>
              <a:r>
                <a:rPr lang="en-US" sz="1800" i="0" dirty="0">
                  <a:latin typeface="Andale Mono"/>
                  <a:cs typeface="Andale Mono"/>
                </a:rPr>
                <a:t>Zn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321300" y="3075573"/>
              <a:ext cx="1524000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945149" y="3075573"/>
              <a:ext cx="749299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0" y="925771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Comma separated prototypes</a:t>
            </a:r>
            <a:endParaRPr lang="en-US" sz="2000" i="0" dirty="0" smtClean="0">
              <a:latin typeface="Calibri"/>
              <a:cs typeface="Calibri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9850" y="1562650"/>
            <a:ext cx="9004300" cy="369332"/>
            <a:chOff x="69850" y="1838931"/>
            <a:chExt cx="9004300" cy="369332"/>
          </a:xfrm>
        </p:grpSpPr>
        <p:sp>
          <p:nvSpPr>
            <p:cNvPr id="35" name="Rectangle 34"/>
            <p:cNvSpPr/>
            <p:nvPr/>
          </p:nvSpPr>
          <p:spPr>
            <a:xfrm>
              <a:off x="69850" y="1838931"/>
              <a:ext cx="9004300" cy="369332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i="0" dirty="0" err="1">
                  <a:latin typeface="Andale Mono"/>
                  <a:cs typeface="Andale Mono"/>
                </a:rPr>
                <a:t>a</a:t>
              </a:r>
              <a:r>
                <a:rPr lang="en-US" sz="1800" i="0" dirty="0" err="1" smtClean="0">
                  <a:latin typeface="Andale Mono"/>
                  <a:cs typeface="Andale Mono"/>
                </a:rPr>
                <a:t>flow</a:t>
              </a:r>
              <a:r>
                <a:rPr lang="en-US" sz="1800" i="0" dirty="0" smtClean="0">
                  <a:latin typeface="Andale Mono"/>
                  <a:cs typeface="Andale Mono"/>
                </a:rPr>
                <a:t> --</a:t>
              </a:r>
              <a:r>
                <a:rPr lang="en-US" sz="1800" i="0" dirty="0" err="1" smtClean="0">
                  <a:latin typeface="Andale Mono"/>
                  <a:cs typeface="Andale Mono"/>
                </a:rPr>
                <a:t>aflow_proto</a:t>
              </a:r>
              <a:r>
                <a:rPr lang="en-US" sz="1800" i="0" dirty="0">
                  <a:latin typeface="Andale Mono"/>
                  <a:cs typeface="Andale Mono"/>
                </a:rPr>
                <a:t>=T0001.A2BC</a:t>
              </a:r>
              <a:r>
                <a:rPr lang="en-US" sz="1800" i="0" dirty="0" smtClean="0">
                  <a:latin typeface="Andale Mono"/>
                  <a:cs typeface="Andale Mono"/>
                </a:rPr>
                <a:t>,TFCC001</a:t>
              </a:r>
              <a:r>
                <a:rPr lang="en-US" sz="1800" i="0" dirty="0">
                  <a:latin typeface="Andale Mono"/>
                  <a:cs typeface="Andale Mono"/>
                </a:rPr>
                <a:t>.ABC:</a:t>
              </a:r>
              <a:r>
                <a:rPr lang="en-US" sz="1800" i="0" dirty="0" smtClean="0">
                  <a:latin typeface="Andale Mono"/>
                  <a:cs typeface="Andale Mono"/>
                </a:rPr>
                <a:t>Ag,Au,Cu,Fe:Mn,Ti:</a:t>
              </a:r>
              <a:r>
                <a:rPr lang="en-US" sz="1800" i="0" dirty="0">
                  <a:latin typeface="Andale Mono"/>
                  <a:cs typeface="Andale Mono"/>
                </a:rPr>
                <a:t>Zn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984500" y="1856373"/>
              <a:ext cx="3060700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0" y="4429199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Full prototype listings</a:t>
            </a:r>
            <a:endParaRPr lang="en-US" sz="2000" i="0" dirty="0" smtClean="0">
              <a:latin typeface="Calibri"/>
              <a:cs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995842" y="4894015"/>
            <a:ext cx="1908495" cy="685546"/>
            <a:chOff x="182389" y="5859215"/>
            <a:chExt cx="1908495" cy="685546"/>
          </a:xfrm>
        </p:grpSpPr>
        <p:sp>
          <p:nvSpPr>
            <p:cNvPr id="40" name="Rectangle 39"/>
            <p:cNvSpPr/>
            <p:nvPr/>
          </p:nvSpPr>
          <p:spPr>
            <a:xfrm>
              <a:off x="182389" y="6206207"/>
              <a:ext cx="1908495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i="0" dirty="0" err="1">
                  <a:latin typeface="Andale Mono"/>
                  <a:cs typeface="Andale Mono"/>
                </a:rPr>
                <a:t>a</a:t>
              </a:r>
              <a:r>
                <a:rPr lang="en-US" sz="1600" i="0" dirty="0" err="1" smtClean="0">
                  <a:latin typeface="Andale Mono"/>
                  <a:cs typeface="Andale Mono"/>
                </a:rPr>
                <a:t>flow</a:t>
              </a:r>
              <a:r>
                <a:rPr lang="en-US" sz="1600" i="0" dirty="0" smtClean="0">
                  <a:latin typeface="Andale Mono"/>
                  <a:cs typeface="Andale Mono"/>
                </a:rPr>
                <a:t> --</a:t>
              </a:r>
              <a:r>
                <a:rPr lang="en-US" sz="1600" i="0" dirty="0" err="1" smtClean="0">
                  <a:latin typeface="Andale Mono"/>
                  <a:cs typeface="Andale Mono"/>
                </a:rPr>
                <a:t>protos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34638" y="5859215"/>
              <a:ext cx="18039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AFLOW Standard</a:t>
              </a:r>
              <a:endParaRPr lang="en-US" sz="1600" i="0" dirty="0">
                <a:cs typeface="Andale Mon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39212" y="3807431"/>
            <a:ext cx="6465576" cy="369332"/>
            <a:chOff x="1339212" y="3807431"/>
            <a:chExt cx="6465576" cy="369332"/>
          </a:xfrm>
        </p:grpSpPr>
        <p:sp>
          <p:nvSpPr>
            <p:cNvPr id="29" name="Rectangle 28"/>
            <p:cNvSpPr/>
            <p:nvPr/>
          </p:nvSpPr>
          <p:spPr>
            <a:xfrm>
              <a:off x="1339212" y="3807431"/>
              <a:ext cx="6465576" cy="369332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i="0" dirty="0" err="1">
                  <a:latin typeface="Andale Mono"/>
                  <a:cs typeface="Andale Mono"/>
                </a:rPr>
                <a:t>a</a:t>
              </a:r>
              <a:r>
                <a:rPr lang="en-US" sz="1800" i="0" dirty="0" err="1" smtClean="0">
                  <a:latin typeface="Andale Mono"/>
                  <a:cs typeface="Andale Mono"/>
                </a:rPr>
                <a:t>flow</a:t>
              </a:r>
              <a:r>
                <a:rPr lang="en-US" sz="1800" i="0" dirty="0" smtClean="0">
                  <a:latin typeface="Andale Mono"/>
                  <a:cs typeface="Andale Mono"/>
                </a:rPr>
                <a:t> --</a:t>
              </a:r>
              <a:r>
                <a:rPr lang="en-US" sz="1800" i="0" dirty="0" err="1" smtClean="0">
                  <a:latin typeface="Andale Mono"/>
                  <a:cs typeface="Andale Mono"/>
                </a:rPr>
                <a:t>aflow_proto</a:t>
              </a:r>
              <a:r>
                <a:rPr lang="en-US" sz="1800" i="0" dirty="0">
                  <a:latin typeface="Andale Mono"/>
                  <a:cs typeface="Andale Mono"/>
                </a:rPr>
                <a:t>=T0001.</a:t>
              </a:r>
              <a:r>
                <a:rPr lang="en-US" sz="1800" i="0" dirty="0" smtClean="0">
                  <a:latin typeface="Andale Mono"/>
                  <a:cs typeface="Andale Mono"/>
                </a:rPr>
                <a:t>A2BC:LIB3:LIB3:LIB3</a:t>
              </a:r>
              <a:endParaRPr lang="en-US" sz="1800" i="0" dirty="0">
                <a:latin typeface="Andale Mono"/>
                <a:cs typeface="Andale Mono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702485" y="3831665"/>
              <a:ext cx="1981199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900179" y="4894015"/>
            <a:ext cx="4247978" cy="685546"/>
            <a:chOff x="-987352" y="5859215"/>
            <a:chExt cx="4247978" cy="685546"/>
          </a:xfrm>
        </p:grpSpPr>
        <p:sp>
          <p:nvSpPr>
            <p:cNvPr id="47" name="Rectangle 46"/>
            <p:cNvSpPr/>
            <p:nvPr/>
          </p:nvSpPr>
          <p:spPr>
            <a:xfrm>
              <a:off x="-987352" y="6206207"/>
              <a:ext cx="4247978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>
                  <a:latin typeface="Andale Mono"/>
                  <a:cs typeface="Andale Mono"/>
                </a:rPr>
                <a:t>http://</a:t>
              </a:r>
              <a:r>
                <a:rPr lang="en-US" i="0" dirty="0" err="1">
                  <a:latin typeface="Andale Mono"/>
                  <a:cs typeface="Andale Mono"/>
                </a:rPr>
                <a:t>aflow.org</a:t>
              </a:r>
              <a:r>
                <a:rPr lang="en-US" i="0" dirty="0">
                  <a:latin typeface="Andale Mono"/>
                  <a:cs typeface="Andale Mono"/>
                </a:rPr>
                <a:t>/</a:t>
              </a:r>
              <a:r>
                <a:rPr lang="en-US" i="0" dirty="0" err="1" smtClean="0">
                  <a:latin typeface="Andale Mono"/>
                  <a:cs typeface="Andale Mono"/>
                </a:rPr>
                <a:t>CrystalDatabase</a:t>
              </a:r>
              <a:endParaRPr lang="en-US" sz="1600" i="0" dirty="0">
                <a:latin typeface="Andale Mono"/>
                <a:cs typeface="Andale Mono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426601" y="5859215"/>
              <a:ext cx="3126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0" dirty="0" smtClean="0">
                  <a:cs typeface="Andale Mono"/>
                </a:rPr>
                <a:t>AFLOW Crystallographic Library</a:t>
              </a:r>
              <a:endParaRPr lang="en-US" sz="1600" i="0" dirty="0">
                <a:cs typeface="Andale Mono"/>
              </a:endParaRPr>
            </a:p>
          </p:txBody>
        </p:sp>
      </p:grpSp>
      <p:sp>
        <p:nvSpPr>
          <p:cNvPr id="49" name="Content Placeholder 2"/>
          <p:cNvSpPr txBox="1">
            <a:spLocks/>
          </p:cNvSpPr>
          <p:nvPr/>
        </p:nvSpPr>
        <p:spPr>
          <a:xfrm>
            <a:off x="0" y="5876999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0" dirty="0" smtClean="0">
                <a:latin typeface="Calibri"/>
                <a:cs typeface="Calibri"/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322019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34" grpId="0"/>
      <p:bldP spid="38" grpId="0"/>
      <p:bldP spid="4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12801"/>
            <a:ext cx="9144000" cy="604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the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--proto command with the appropriate options as described on the online prototype page to generate a POSCAR for </a:t>
            </a:r>
            <a:r>
              <a:rPr lang="en-US" sz="2000" i="0" dirty="0" smtClean="0">
                <a:latin typeface="Calibri"/>
                <a:cs typeface="Calibri"/>
              </a:rPr>
              <a:t>the same structure used in the previous exercise, </a:t>
            </a:r>
            <a:r>
              <a:rPr lang="en-US" sz="2000" i="0" dirty="0">
                <a:latin typeface="Calibri"/>
                <a:cs typeface="Calibri"/>
              </a:rPr>
              <a:t>decorated with elements of your </a:t>
            </a:r>
            <a:r>
              <a:rPr lang="en-US" sz="2000" i="0" dirty="0" smtClean="0">
                <a:latin typeface="Calibri"/>
                <a:cs typeface="Calibri"/>
              </a:rPr>
              <a:t>choice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Generate structures for the prototype A_hR1_166_a using an element and value of a of </a:t>
            </a:r>
            <a:r>
              <a:rPr lang="en-US" sz="2000" i="0" dirty="0">
                <a:latin typeface="Calibri"/>
                <a:cs typeface="Calibri"/>
              </a:rPr>
              <a:t>your </a:t>
            </a:r>
            <a:r>
              <a:rPr lang="en-US" sz="2000" i="0" dirty="0" smtClean="0">
                <a:latin typeface="Calibri"/>
                <a:cs typeface="Calibri"/>
              </a:rPr>
              <a:t>choice, </a:t>
            </a:r>
            <a:r>
              <a:rPr lang="en-US" sz="2000" i="0" dirty="0">
                <a:latin typeface="Calibri"/>
                <a:cs typeface="Calibri"/>
              </a:rPr>
              <a:t>with c/a values of 0.5, 0.612, 1.0, 1.225, 1.5, 2.45, and 3.0. Save these structures with appropriate names, as they will be used as part of a later exercise.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2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AFLOW-SYM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D. Hicks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Acta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i="0" dirty="0" err="1" smtClean="0">
                <a:latin typeface="Calibri"/>
                <a:cs typeface="Calibri"/>
              </a:rPr>
              <a:t>Cryst</a:t>
            </a:r>
            <a:r>
              <a:rPr lang="en-US" sz="1400" i="0" dirty="0" smtClean="0">
                <a:latin typeface="Calibri"/>
                <a:cs typeface="Calibri"/>
              </a:rPr>
              <a:t>. A</a:t>
            </a:r>
            <a:r>
              <a:rPr lang="en-US" sz="1400" b="1" i="0" dirty="0" smtClean="0">
                <a:latin typeface="Calibri"/>
                <a:cs typeface="Calibri"/>
              </a:rPr>
              <a:t>74</a:t>
            </a:r>
            <a:r>
              <a:rPr lang="en-US" sz="1400" i="0" dirty="0" smtClean="0">
                <a:latin typeface="Calibri"/>
                <a:cs typeface="Calibri"/>
              </a:rPr>
              <a:t>, 184-203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797634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Point, factor, site-symmetry, and space group operations are calculated via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3806854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8142" y="1265630"/>
            <a:ext cx="3647716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aflowSYM</a:t>
            </a:r>
            <a:r>
              <a:rPr lang="en-US" i="0" dirty="0" smtClean="0">
                <a:latin typeface="Andale Mono"/>
                <a:cs typeface="Andale Mono"/>
              </a:rPr>
              <a:t> &lt; POSCAR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1672743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Tolerance values and output format can be set using the options: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04866" y="2085806"/>
            <a:ext cx="5734269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0" dirty="0" err="1" smtClean="0">
                <a:latin typeface="Andale Mono"/>
                <a:cs typeface="Andale Mono"/>
              </a:rPr>
              <a:t>aflow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aflowSYM</a:t>
            </a:r>
            <a:r>
              <a:rPr lang="en-US" i="0" dirty="0" smtClean="0">
                <a:latin typeface="Andale Mono"/>
                <a:cs typeface="Andale Mono"/>
              </a:rPr>
              <a:t>=0.0001 --print=</a:t>
            </a:r>
            <a:r>
              <a:rPr lang="en-US" i="0" dirty="0" err="1" smtClean="0">
                <a:latin typeface="Andale Mono"/>
                <a:cs typeface="Andale Mono"/>
              </a:rPr>
              <a:t>json</a:t>
            </a:r>
            <a:r>
              <a:rPr lang="en-US" i="0" dirty="0" smtClean="0">
                <a:latin typeface="Andale Mono"/>
                <a:cs typeface="Andale Mono"/>
              </a:rPr>
              <a:t> &lt; POSCAR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0" y="2527707"/>
            <a:ext cx="91440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Space-group symmetry information (number/symbol, Wyckoff positions, cell setting, etc.) consistent with ITC conventions: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19987" y="3246743"/>
            <a:ext cx="5504027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sgdata</a:t>
            </a:r>
            <a:r>
              <a:rPr lang="en-US" i="0" dirty="0" smtClean="0">
                <a:latin typeface="Andale Mono"/>
                <a:cs typeface="Andale Mono"/>
              </a:rPr>
              <a:t>=0.0001 --print=</a:t>
            </a:r>
            <a:r>
              <a:rPr lang="en-US" i="0" dirty="0" err="1" smtClean="0">
                <a:latin typeface="Andale Mono"/>
                <a:cs typeface="Andale Mono"/>
              </a:rPr>
              <a:t>json</a:t>
            </a:r>
            <a:r>
              <a:rPr lang="en-US" i="0" dirty="0" smtClean="0">
                <a:latin typeface="Andale Mono"/>
                <a:cs typeface="Andale Mono"/>
              </a:rPr>
              <a:t> &lt; POSCAR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3778144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8054" y="3749293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Extended crystallographic data (crystal, lattice, </a:t>
            </a:r>
            <a:r>
              <a:rPr lang="en-US" sz="2000" i="0" dirty="0" err="1" smtClean="0">
                <a:latin typeface="Calibri"/>
                <a:cs typeface="Calibri"/>
              </a:rPr>
              <a:t>superlattice</a:t>
            </a:r>
            <a:r>
              <a:rPr lang="en-US" sz="2000" i="0" dirty="0" smtClean="0">
                <a:latin typeface="Calibri"/>
                <a:cs typeface="Calibri"/>
              </a:rPr>
              <a:t>, symmetry descriptions)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can be extracted using: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62045" y="4468571"/>
            <a:ext cx="541991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</a:t>
            </a:r>
            <a:r>
              <a:rPr lang="en-US" i="0" dirty="0" err="1" smtClean="0">
                <a:latin typeface="Andale Mono"/>
                <a:cs typeface="Andale Mono"/>
              </a:rPr>
              <a:t>edata</a:t>
            </a:r>
            <a:r>
              <a:rPr lang="en-US" i="0" dirty="0" smtClean="0">
                <a:latin typeface="Andale Mono"/>
                <a:cs typeface="Andale Mono"/>
              </a:rPr>
              <a:t>=0.0001 --print=</a:t>
            </a:r>
            <a:r>
              <a:rPr lang="en-US" i="0" dirty="0" err="1" smtClean="0">
                <a:latin typeface="Andale Mono"/>
                <a:cs typeface="Andale Mono"/>
              </a:rPr>
              <a:t>json</a:t>
            </a:r>
            <a:r>
              <a:rPr lang="en-US" i="0" dirty="0" smtClean="0">
                <a:latin typeface="Andale Mono"/>
                <a:cs typeface="Andale Mono"/>
              </a:rPr>
              <a:t> &lt; POSCAR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0" y="4884856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Other standalone symmetry commands: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9733" y="5557239"/>
            <a:ext cx="319751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sz="1600" i="0" dirty="0" err="1">
                <a:latin typeface="Andale Mono"/>
                <a:cs typeface="Andale Mono"/>
              </a:rPr>
              <a:t>a</a:t>
            </a:r>
            <a:r>
              <a:rPr lang="en-US" sz="1600" i="0" dirty="0" err="1" smtClean="0">
                <a:latin typeface="Andale Mono"/>
                <a:cs typeface="Andale Mono"/>
              </a:rPr>
              <a:t>flow</a:t>
            </a:r>
            <a:r>
              <a:rPr lang="en-US" sz="1600" i="0" dirty="0" smtClean="0">
                <a:latin typeface="Andale Mono"/>
                <a:cs typeface="Andale Mono"/>
              </a:rPr>
              <a:t> --</a:t>
            </a:r>
            <a:r>
              <a:rPr lang="en-US" sz="1600" i="0" dirty="0" err="1" smtClean="0">
                <a:latin typeface="Andale Mono"/>
                <a:cs typeface="Andale Mono"/>
              </a:rPr>
              <a:t>aflowSG</a:t>
            </a:r>
            <a:r>
              <a:rPr lang="en-US" sz="1600" i="0" dirty="0" smtClean="0">
                <a:latin typeface="Andale Mono"/>
                <a:cs typeface="Andale Mono"/>
              </a:rPr>
              <a:t> &lt; POSCAR</a:t>
            </a:r>
            <a:endParaRPr lang="en-US" sz="1600" i="0" dirty="0">
              <a:latin typeface="Andale Mono"/>
              <a:cs typeface="Andale Mono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8888" y="5246211"/>
            <a:ext cx="2819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0" dirty="0" smtClean="0">
                <a:cs typeface="Andale Mono"/>
              </a:rPr>
              <a:t>Space-group number/symbol</a:t>
            </a:r>
            <a:endParaRPr lang="en-US" sz="1600" i="0" dirty="0">
              <a:cs typeface="Andale Mon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81299" y="6241720"/>
            <a:ext cx="3074379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sz="1600" i="0" dirty="0" err="1">
                <a:latin typeface="Andale Mono"/>
                <a:cs typeface="Andale Mono"/>
              </a:rPr>
              <a:t>a</a:t>
            </a:r>
            <a:r>
              <a:rPr lang="en-US" sz="1600" i="0" dirty="0" err="1" smtClean="0">
                <a:latin typeface="Andale Mono"/>
                <a:cs typeface="Andale Mono"/>
              </a:rPr>
              <a:t>flow</a:t>
            </a:r>
            <a:r>
              <a:rPr lang="en-US" sz="1600" i="0" dirty="0" smtClean="0">
                <a:latin typeface="Andale Mono"/>
                <a:cs typeface="Andale Mono"/>
              </a:rPr>
              <a:t> --</a:t>
            </a:r>
            <a:r>
              <a:rPr lang="en-US" sz="1600" i="0" dirty="0" err="1" smtClean="0">
                <a:latin typeface="Andale Mono"/>
                <a:cs typeface="Andale Mono"/>
              </a:rPr>
              <a:t>wyccar</a:t>
            </a:r>
            <a:r>
              <a:rPr lang="en-US" sz="1600" i="0" dirty="0" smtClean="0">
                <a:latin typeface="Andale Mono"/>
                <a:cs typeface="Andale Mono"/>
              </a:rPr>
              <a:t> &lt; POSCAR</a:t>
            </a:r>
            <a:endParaRPr lang="en-US" sz="1600" i="0" dirty="0">
              <a:latin typeface="Andale Mono"/>
              <a:cs typeface="Andale Mono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1374" y="5930323"/>
            <a:ext cx="3474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0" dirty="0" smtClean="0">
                <a:cs typeface="Andale Mono"/>
              </a:rPr>
              <a:t>Wyckoff positions (POSCAR format)</a:t>
            </a:r>
            <a:endParaRPr lang="en-US" sz="1600" i="0" dirty="0">
              <a:cs typeface="Andale Mono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52332" y="5558909"/>
            <a:ext cx="3139802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sz="1600" i="0" dirty="0" err="1">
                <a:latin typeface="Andale Mono"/>
                <a:cs typeface="Andale Mono"/>
              </a:rPr>
              <a:t>a</a:t>
            </a:r>
            <a:r>
              <a:rPr lang="en-US" sz="1600" i="0" dirty="0" err="1" smtClean="0">
                <a:latin typeface="Andale Mono"/>
                <a:cs typeface="Andale Mono"/>
              </a:rPr>
              <a:t>flow</a:t>
            </a:r>
            <a:r>
              <a:rPr lang="en-US" sz="1600" i="0" dirty="0" smtClean="0">
                <a:latin typeface="Andale Mono"/>
                <a:cs typeface="Andale Mono"/>
              </a:rPr>
              <a:t> --</a:t>
            </a:r>
            <a:r>
              <a:rPr lang="en-US" sz="1600" i="0" dirty="0" err="1" smtClean="0">
                <a:latin typeface="Andale Mono"/>
                <a:cs typeface="Andale Mono"/>
              </a:rPr>
              <a:t>pearson</a:t>
            </a:r>
            <a:r>
              <a:rPr lang="en-US" sz="1600" i="0" dirty="0" smtClean="0">
                <a:latin typeface="Andale Mono"/>
                <a:cs typeface="Andale Mono"/>
              </a:rPr>
              <a:t> &lt; POSCAR</a:t>
            </a:r>
            <a:endParaRPr lang="en-US" sz="1600" i="0" dirty="0">
              <a:latin typeface="Andale Mono"/>
              <a:cs typeface="Andale Mono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94322" y="5244541"/>
            <a:ext cx="1655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0" dirty="0" smtClean="0">
                <a:cs typeface="Andale Mono"/>
              </a:rPr>
              <a:t>Pearson symbol</a:t>
            </a:r>
            <a:endParaRPr lang="en-US" sz="1600" i="0" dirty="0">
              <a:cs typeface="Andale Mono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75463" y="6244540"/>
            <a:ext cx="2893540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sz="1600" i="0" dirty="0" err="1">
                <a:latin typeface="Andale Mono"/>
                <a:cs typeface="Andale Mono"/>
              </a:rPr>
              <a:t>a</a:t>
            </a:r>
            <a:r>
              <a:rPr lang="en-US" sz="1600" i="0" dirty="0" err="1" smtClean="0">
                <a:latin typeface="Andale Mono"/>
                <a:cs typeface="Andale Mono"/>
              </a:rPr>
              <a:t>flow</a:t>
            </a:r>
            <a:r>
              <a:rPr lang="en-US" sz="1600" i="0" dirty="0" smtClean="0">
                <a:latin typeface="Andale Mono"/>
                <a:cs typeface="Andale Mono"/>
              </a:rPr>
              <a:t> --</a:t>
            </a:r>
            <a:r>
              <a:rPr lang="en-US" sz="1600" i="0" dirty="0" err="1" smtClean="0">
                <a:latin typeface="Andale Mono"/>
                <a:cs typeface="Andale Mono"/>
              </a:rPr>
              <a:t>sprim</a:t>
            </a:r>
            <a:r>
              <a:rPr lang="en-US" sz="1600" i="0" dirty="0" smtClean="0">
                <a:latin typeface="Andale Mono"/>
                <a:cs typeface="Andale Mono"/>
              </a:rPr>
              <a:t> &lt; POSCAR</a:t>
            </a:r>
            <a:endParaRPr lang="en-US" sz="1600" i="0" dirty="0">
              <a:latin typeface="Andale Mono"/>
              <a:cs typeface="Andale Mono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96177" y="5927504"/>
            <a:ext cx="2252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0" dirty="0" smtClean="0">
                <a:cs typeface="Andale Mono"/>
              </a:rPr>
              <a:t>Standard primitive cell</a:t>
            </a:r>
            <a:endParaRPr lang="en-US" sz="1600" i="0" dirty="0"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7958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/>
      <p:bldP spid="22" grpId="0" animBg="1"/>
      <p:bldP spid="27" grpId="0"/>
      <p:bldP spid="28" grpId="0" animBg="1"/>
      <p:bldP spid="29" grpId="0"/>
      <p:bldP spid="24" grpId="0" animBg="1"/>
      <p:bldP spid="33" grpId="0"/>
      <p:bldP spid="26" grpId="0" animBg="1"/>
      <p:bldP spid="34" grpId="0"/>
      <p:bldP spid="31" grpId="0" animBg="1"/>
      <p:bldP spid="35" grpId="0"/>
      <p:bldP spid="32" grpId="0" animBg="1"/>
      <p:bldP spid="3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AFLOW-CHULL: Convex Hull Phase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797634"/>
            <a:ext cx="9144000" cy="44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Output format can be specified as usual</a:t>
            </a:r>
            <a:endParaRPr lang="en-US" sz="2400" i="0" dirty="0" smtClean="0">
              <a:latin typeface="Calibri"/>
              <a:cs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3806854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0" y="2796642"/>
            <a:ext cx="9144000" cy="41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Directly query a structure’s stability criterion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3778144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0" y="1797138"/>
            <a:ext cx="9144000" cy="44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>
                <a:latin typeface="Calibri"/>
                <a:cs typeface="Calibri"/>
              </a:rPr>
              <a:t>Directly query a structure’s distance from the hull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0" y="3764018"/>
            <a:ext cx="9144000" cy="41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Directly query the energy of the hull at a particular stoichiometry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>
                <a:latin typeface="Calibri"/>
                <a:cs typeface="Calibri"/>
              </a:rPr>
              <a:t>C</a:t>
            </a:r>
            <a:r>
              <a:rPr lang="en-US" sz="1400" i="0" dirty="0" smtClean="0">
                <a:latin typeface="Calibri"/>
                <a:cs typeface="Calibri"/>
              </a:rPr>
              <a:t>. Oses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>
                <a:latin typeface="Calibri"/>
                <a:cs typeface="Calibri"/>
              </a:rPr>
              <a:t>submitted </a:t>
            </a:r>
            <a:r>
              <a:rPr lang="en-US" sz="1400" i="0" dirty="0" err="1">
                <a:latin typeface="Calibri"/>
                <a:cs typeface="Calibri"/>
              </a:rPr>
              <a:t>arXiv</a:t>
            </a:r>
            <a:r>
              <a:rPr lang="en-US" sz="1400" i="0" dirty="0">
                <a:latin typeface="Calibri"/>
                <a:cs typeface="Calibri"/>
              </a:rPr>
              <a:t>:</a:t>
            </a:r>
            <a:r>
              <a:rPr lang="is-IS" sz="1400" i="0" dirty="0" smtClean="0">
                <a:latin typeface="Calibri"/>
                <a:cs typeface="Calibri"/>
              </a:rPr>
              <a:t>1806.06901</a:t>
            </a:r>
            <a:r>
              <a:rPr lang="en-US" sz="1400" i="0" dirty="0" smtClean="0">
                <a:latin typeface="Calibri"/>
                <a:cs typeface="Calibri"/>
              </a:rPr>
              <a:t> (2018)</a:t>
            </a:r>
            <a:endParaRPr lang="en-US" sz="1400" i="0" dirty="0">
              <a:latin typeface="Calibri"/>
              <a:cs typeface="Calibri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0" y="4731394"/>
            <a:ext cx="3375410" cy="41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dirty="0" smtClean="0">
                <a:latin typeface="Calibri"/>
                <a:cs typeface="Calibri"/>
              </a:rPr>
              <a:t>High throughput inputs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86097" y="1350740"/>
            <a:ext cx="5971807" cy="338554"/>
            <a:chOff x="1586097" y="1350740"/>
            <a:chExt cx="5971807" cy="338554"/>
          </a:xfrm>
        </p:grpSpPr>
        <p:sp>
          <p:nvSpPr>
            <p:cNvPr id="7" name="Rectangle 6"/>
            <p:cNvSpPr/>
            <p:nvPr/>
          </p:nvSpPr>
          <p:spPr>
            <a:xfrm>
              <a:off x="1586097" y="1350740"/>
              <a:ext cx="5971807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</a:t>
              </a:r>
              <a:r>
                <a:rPr lang="en-US" i="0" dirty="0" err="1" smtClean="0">
                  <a:latin typeface="Andale Mono"/>
                  <a:cs typeface="Andale Mono"/>
                </a:rPr>
                <a:t>flow</a:t>
              </a:r>
              <a:r>
                <a:rPr lang="en-US" i="0" dirty="0" smtClean="0">
                  <a:latin typeface="Andale Mono"/>
                  <a:cs typeface="Andale Mono"/>
                </a:rPr>
                <a:t> --</a:t>
              </a:r>
              <a:r>
                <a:rPr lang="en-US" i="0" dirty="0" err="1" smtClean="0">
                  <a:latin typeface="Andale Mono"/>
                  <a:cs typeface="Andale Mono"/>
                </a:rPr>
                <a:t>chull</a:t>
              </a:r>
              <a:r>
                <a:rPr lang="en-US" i="0" dirty="0" smtClean="0">
                  <a:latin typeface="Andale Mono"/>
                  <a:cs typeface="Andale Mono"/>
                </a:rPr>
                <a:t> --alloy=</a:t>
              </a:r>
              <a:r>
                <a:rPr lang="en-US" i="0" dirty="0" err="1" smtClean="0">
                  <a:latin typeface="Andale Mono"/>
                  <a:cs typeface="Andale Mono"/>
                </a:rPr>
                <a:t>MnPd</a:t>
              </a:r>
              <a:r>
                <a:rPr lang="en-US" i="0" dirty="0" smtClean="0">
                  <a:latin typeface="Andale Mono"/>
                  <a:cs typeface="Andale Mono"/>
                </a:rPr>
                <a:t> --print=</a:t>
              </a:r>
              <a:r>
                <a:rPr lang="en-US" i="0" dirty="0" err="1" smtClean="0">
                  <a:latin typeface="Andale Mono"/>
                  <a:cs typeface="Andale Mono"/>
                </a:rPr>
                <a:t>json,txt</a:t>
              </a:r>
              <a:r>
                <a:rPr lang="en-US" i="0" dirty="0" err="1">
                  <a:latin typeface="Andale Mono"/>
                  <a:cs typeface="Andale Mono"/>
                </a:rPr>
                <a:t>,</a:t>
              </a:r>
              <a:r>
                <a:rPr lang="en-US" i="0" dirty="0" err="1" smtClean="0">
                  <a:latin typeface="Andale Mono"/>
                  <a:cs typeface="Andale Mono"/>
                </a:rPr>
                <a:t>pdf</a:t>
              </a:r>
              <a:endParaRPr lang="en-US" i="0" dirty="0">
                <a:latin typeface="Andale Mono"/>
                <a:cs typeface="Andale Mono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968806" y="1350918"/>
              <a:ext cx="2515508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70443" y="2349309"/>
            <a:ext cx="7203114" cy="339489"/>
            <a:chOff x="970443" y="2349309"/>
            <a:chExt cx="7203114" cy="339489"/>
          </a:xfrm>
        </p:grpSpPr>
        <p:sp>
          <p:nvSpPr>
            <p:cNvPr id="16" name="Rectangle 15"/>
            <p:cNvSpPr/>
            <p:nvPr/>
          </p:nvSpPr>
          <p:spPr>
            <a:xfrm>
              <a:off x="970443" y="2350244"/>
              <a:ext cx="7203114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 smtClean="0">
                  <a:latin typeface="Andale Mono"/>
                  <a:cs typeface="Andale Mono"/>
                </a:rPr>
                <a:t>aflow</a:t>
              </a:r>
              <a:r>
                <a:rPr lang="en-US" i="0" dirty="0" smtClean="0">
                  <a:latin typeface="Andale Mono"/>
                  <a:cs typeface="Andale Mono"/>
                </a:rPr>
                <a:t> </a:t>
              </a:r>
              <a:r>
                <a:rPr lang="en-US" i="0" dirty="0">
                  <a:latin typeface="Andale Mono"/>
                  <a:cs typeface="Andale Mono"/>
                </a:rPr>
                <a:t>--</a:t>
              </a:r>
              <a:r>
                <a:rPr lang="en-US" i="0" dirty="0" err="1">
                  <a:latin typeface="Andale Mono"/>
                  <a:cs typeface="Andale Mono"/>
                </a:rPr>
                <a:t>chull</a:t>
              </a:r>
              <a:r>
                <a:rPr lang="en-US" i="0" dirty="0">
                  <a:latin typeface="Andale Mono"/>
                  <a:cs typeface="Andale Mono"/>
                </a:rPr>
                <a:t> --alloy=</a:t>
              </a:r>
              <a:r>
                <a:rPr lang="en-US" i="0" dirty="0" err="1">
                  <a:latin typeface="Andale Mono"/>
                  <a:cs typeface="Andale Mono"/>
                </a:rPr>
                <a:t>MnPd</a:t>
              </a:r>
              <a:r>
                <a:rPr lang="en-US" i="0" dirty="0">
                  <a:latin typeface="Andale Mono"/>
                  <a:cs typeface="Andale Mono"/>
                </a:rPr>
                <a:t> </a:t>
              </a:r>
              <a:r>
                <a:rPr lang="en-US" i="0" dirty="0" smtClean="0">
                  <a:latin typeface="Andale Mono"/>
                  <a:cs typeface="Andale Mono"/>
                </a:rPr>
                <a:t>--</a:t>
              </a:r>
              <a:r>
                <a:rPr lang="en-US" i="0" dirty="0">
                  <a:latin typeface="Andale Mono"/>
                  <a:cs typeface="Andale Mono"/>
                </a:rPr>
                <a:t>d2h=aflow:9001c322296fc162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452642" y="2349309"/>
              <a:ext cx="3541036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93574" y="3317620"/>
            <a:ext cx="6956852" cy="338554"/>
            <a:chOff x="1093574" y="3317620"/>
            <a:chExt cx="6956852" cy="338554"/>
          </a:xfrm>
        </p:grpSpPr>
        <p:sp>
          <p:nvSpPr>
            <p:cNvPr id="22" name="Rectangle 21"/>
            <p:cNvSpPr/>
            <p:nvPr/>
          </p:nvSpPr>
          <p:spPr>
            <a:xfrm>
              <a:off x="1093574" y="3317620"/>
              <a:ext cx="6956852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aflow</a:t>
              </a:r>
              <a:r>
                <a:rPr lang="en-US" i="0" dirty="0">
                  <a:latin typeface="Andale Mono"/>
                  <a:cs typeface="Andale Mono"/>
                </a:rPr>
                <a:t> --</a:t>
              </a:r>
              <a:r>
                <a:rPr lang="en-US" i="0" dirty="0" err="1">
                  <a:latin typeface="Andale Mono"/>
                  <a:cs typeface="Andale Mono"/>
                </a:rPr>
                <a:t>chull</a:t>
              </a:r>
              <a:r>
                <a:rPr lang="en-US" i="0" dirty="0">
                  <a:latin typeface="Andale Mono"/>
                  <a:cs typeface="Andale Mono"/>
                </a:rPr>
                <a:t> --alloy=</a:t>
              </a:r>
              <a:r>
                <a:rPr lang="en-US" i="0" dirty="0" err="1">
                  <a:latin typeface="Andale Mono"/>
                  <a:cs typeface="Andale Mono"/>
                </a:rPr>
                <a:t>MnPd</a:t>
              </a:r>
              <a:r>
                <a:rPr lang="en-US" i="0" dirty="0">
                  <a:latin typeface="Andale Mono"/>
                  <a:cs typeface="Andale Mono"/>
                </a:rPr>
                <a:t> </a:t>
              </a:r>
              <a:r>
                <a:rPr lang="mr-IN" i="0" dirty="0">
                  <a:latin typeface="Andale Mono"/>
                  <a:cs typeface="Andale Mono"/>
                </a:rPr>
                <a:t>--sc</a:t>
              </a:r>
              <a:r>
                <a:rPr lang="en-US" i="0" dirty="0" smtClean="0">
                  <a:latin typeface="Andale Mono"/>
                  <a:cs typeface="Andale Mono"/>
                </a:rPr>
                <a:t>=</a:t>
              </a:r>
              <a:r>
                <a:rPr lang="en-US" i="0" dirty="0">
                  <a:latin typeface="Andale Mono"/>
                  <a:cs typeface="Andale Mono"/>
                </a:rPr>
                <a:t>aflow:4fc97e549ca17d4e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47725" y="3320534"/>
              <a:ext cx="3350871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09227" y="4284996"/>
            <a:ext cx="5725546" cy="338554"/>
            <a:chOff x="1709227" y="4284996"/>
            <a:chExt cx="5725546" cy="338554"/>
          </a:xfrm>
        </p:grpSpPr>
        <p:sp>
          <p:nvSpPr>
            <p:cNvPr id="37" name="Rectangle 36"/>
            <p:cNvSpPr/>
            <p:nvPr/>
          </p:nvSpPr>
          <p:spPr>
            <a:xfrm>
              <a:off x="1709227" y="4284996"/>
              <a:ext cx="5725546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aflow</a:t>
              </a:r>
              <a:r>
                <a:rPr lang="en-US" i="0" dirty="0">
                  <a:latin typeface="Andale Mono"/>
                  <a:cs typeface="Andale Mono"/>
                </a:rPr>
                <a:t> --</a:t>
              </a:r>
              <a:r>
                <a:rPr lang="en-US" i="0" dirty="0" err="1">
                  <a:latin typeface="Andale Mono"/>
                  <a:cs typeface="Andale Mono"/>
                </a:rPr>
                <a:t>chull</a:t>
              </a:r>
              <a:r>
                <a:rPr lang="en-US" i="0" dirty="0">
                  <a:latin typeface="Andale Mono"/>
                  <a:cs typeface="Andale Mono"/>
                </a:rPr>
                <a:t> --alloy=</a:t>
              </a:r>
              <a:r>
                <a:rPr lang="en-US" i="0" dirty="0" err="1">
                  <a:latin typeface="Andale Mono"/>
                  <a:cs typeface="Andale Mono"/>
                </a:rPr>
                <a:t>MnPd</a:t>
              </a:r>
              <a:r>
                <a:rPr lang="en-US" i="0" dirty="0">
                  <a:latin typeface="Andale Mono"/>
                  <a:cs typeface="Andale Mono"/>
                </a:rPr>
                <a:t> --</a:t>
              </a:r>
              <a:r>
                <a:rPr lang="en-US" i="0" dirty="0" err="1">
                  <a:latin typeface="Andale Mono"/>
                  <a:cs typeface="Andale Mono"/>
                </a:rPr>
                <a:t>hull_energy</a:t>
              </a:r>
              <a:r>
                <a:rPr lang="en-US" i="0" dirty="0">
                  <a:latin typeface="Andale Mono"/>
                  <a:cs typeface="Andale Mono"/>
                </a:rPr>
                <a:t>=0.25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091051" y="4291758"/>
              <a:ext cx="2264220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8800" y="5265955"/>
            <a:ext cx="4001717" cy="338554"/>
            <a:chOff x="268800" y="5265955"/>
            <a:chExt cx="4001717" cy="338554"/>
          </a:xfrm>
        </p:grpSpPr>
        <p:sp>
          <p:nvSpPr>
            <p:cNvPr id="41" name="Rectangle 40"/>
            <p:cNvSpPr/>
            <p:nvPr/>
          </p:nvSpPr>
          <p:spPr>
            <a:xfrm>
              <a:off x="268800" y="5265955"/>
              <a:ext cx="4001717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</a:t>
              </a:r>
              <a:r>
                <a:rPr lang="en-US" i="0" dirty="0" err="1" smtClean="0">
                  <a:latin typeface="Andale Mono"/>
                  <a:cs typeface="Andale Mono"/>
                </a:rPr>
                <a:t>flow</a:t>
              </a:r>
              <a:r>
                <a:rPr lang="en-US" i="0" dirty="0" smtClean="0">
                  <a:latin typeface="Andale Mono"/>
                  <a:cs typeface="Andale Mono"/>
                </a:rPr>
                <a:t> --</a:t>
              </a:r>
              <a:r>
                <a:rPr lang="en-US" i="0" dirty="0" err="1" smtClean="0">
                  <a:latin typeface="Andale Mono"/>
                  <a:cs typeface="Andale Mono"/>
                </a:rPr>
                <a:t>chull</a:t>
              </a:r>
              <a:r>
                <a:rPr lang="en-US" i="0" dirty="0" smtClean="0">
                  <a:latin typeface="Andale Mono"/>
                  <a:cs typeface="Andale Mono"/>
                </a:rPr>
                <a:t> --alloy=</a:t>
              </a:r>
              <a:r>
                <a:rPr lang="en-US" i="0" dirty="0" err="1" smtClean="0">
                  <a:latin typeface="Andale Mono"/>
                  <a:cs typeface="Andale Mono"/>
                </a:rPr>
                <a:t>MnPt,PdPt</a:t>
              </a:r>
              <a:endParaRPr lang="en-US" i="0" dirty="0">
                <a:latin typeface="Andale Mono"/>
                <a:cs typeface="Andale Mono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022251" y="5269775"/>
              <a:ext cx="1147776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0366" y="5712353"/>
            <a:ext cx="3878585" cy="338554"/>
            <a:chOff x="330366" y="5712353"/>
            <a:chExt cx="3878585" cy="338554"/>
          </a:xfrm>
        </p:grpSpPr>
        <p:sp>
          <p:nvSpPr>
            <p:cNvPr id="42" name="Rectangle 41"/>
            <p:cNvSpPr/>
            <p:nvPr/>
          </p:nvSpPr>
          <p:spPr>
            <a:xfrm>
              <a:off x="330366" y="5712353"/>
              <a:ext cx="3878585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aflow</a:t>
              </a:r>
              <a:r>
                <a:rPr lang="en-US" i="0" dirty="0">
                  <a:latin typeface="Andale Mono"/>
                  <a:cs typeface="Andale Mono"/>
                </a:rPr>
                <a:t> --</a:t>
              </a:r>
              <a:r>
                <a:rPr lang="en-US" i="0" dirty="0" err="1">
                  <a:latin typeface="Andale Mono"/>
                  <a:cs typeface="Andale Mono"/>
                </a:rPr>
                <a:t>chull</a:t>
              </a:r>
              <a:r>
                <a:rPr lang="en-US" i="0" dirty="0">
                  <a:latin typeface="Andale Mono"/>
                  <a:cs typeface="Andale Mono"/>
                </a:rPr>
                <a:t> --alloy</a:t>
              </a:r>
              <a:r>
                <a:rPr lang="en-US" i="0" dirty="0" smtClean="0">
                  <a:latin typeface="Andale Mono"/>
                  <a:cs typeface="Andale Mono"/>
                </a:rPr>
                <a:t>=</a:t>
              </a:r>
              <a:r>
                <a:rPr lang="en-US" i="0" dirty="0" err="1" smtClean="0">
                  <a:latin typeface="Andale Mono"/>
                  <a:cs typeface="Andale Mono"/>
                </a:rPr>
                <a:t>Mn,Pd:Pt</a:t>
              </a:r>
              <a:endParaRPr lang="en-US" i="0" dirty="0">
                <a:latin typeface="Andale Mono"/>
                <a:cs typeface="Andale Mono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106732" y="5714222"/>
              <a:ext cx="1002168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8800" y="6158756"/>
            <a:ext cx="4001716" cy="338554"/>
            <a:chOff x="268800" y="6158756"/>
            <a:chExt cx="4001716" cy="338554"/>
          </a:xfrm>
        </p:grpSpPr>
        <p:sp>
          <p:nvSpPr>
            <p:cNvPr id="43" name="Rectangle 42"/>
            <p:cNvSpPr/>
            <p:nvPr/>
          </p:nvSpPr>
          <p:spPr>
            <a:xfrm>
              <a:off x="268800" y="6158756"/>
              <a:ext cx="4001716" cy="338554"/>
            </a:xfrm>
            <a:prstGeom prst="rect">
              <a:avLst/>
            </a:prstGeom>
            <a:ln w="12700">
              <a:solidFill>
                <a:srgbClr val="4C8D5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i="0" dirty="0" err="1">
                  <a:latin typeface="Andale Mono"/>
                  <a:cs typeface="Andale Mono"/>
                </a:rPr>
                <a:t>aflow</a:t>
              </a:r>
              <a:r>
                <a:rPr lang="en-US" i="0" dirty="0">
                  <a:latin typeface="Andale Mono"/>
                  <a:cs typeface="Andale Mono"/>
                </a:rPr>
                <a:t> --</a:t>
              </a:r>
              <a:r>
                <a:rPr lang="en-US" i="0" dirty="0" err="1">
                  <a:latin typeface="Andale Mono"/>
                  <a:cs typeface="Andale Mono"/>
                </a:rPr>
                <a:t>chull</a:t>
              </a:r>
              <a:r>
                <a:rPr lang="en-US" i="0" dirty="0">
                  <a:latin typeface="Andale Mono"/>
                  <a:cs typeface="Andale Mono"/>
                </a:rPr>
                <a:t> --alloy</a:t>
              </a:r>
              <a:r>
                <a:rPr lang="en-US" i="0" dirty="0" smtClean="0">
                  <a:latin typeface="Andale Mono"/>
                  <a:cs typeface="Andale Mono"/>
                </a:rPr>
                <a:t>=LIB2:LIB2</a:t>
              </a:r>
              <a:endParaRPr lang="en-US" i="0" dirty="0"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035833" y="6162479"/>
              <a:ext cx="1157553" cy="330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5633476" y="5839465"/>
            <a:ext cx="2647279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i="0" dirty="0" err="1">
                <a:latin typeface="Andale Mono"/>
                <a:cs typeface="Andale Mono"/>
              </a:rPr>
              <a:t>a</a:t>
            </a:r>
            <a:r>
              <a:rPr lang="en-US" i="0" dirty="0" err="1" smtClean="0">
                <a:latin typeface="Andale Mono"/>
                <a:cs typeface="Andale Mono"/>
              </a:rPr>
              <a:t>flow</a:t>
            </a:r>
            <a:r>
              <a:rPr lang="en-US" i="0" dirty="0" smtClean="0">
                <a:latin typeface="Andale Mono"/>
                <a:cs typeface="Andale Mono"/>
              </a:rPr>
              <a:t> --readme=</a:t>
            </a:r>
            <a:r>
              <a:rPr lang="en-US" i="0" dirty="0" err="1" smtClean="0">
                <a:latin typeface="Andale Mono"/>
                <a:cs typeface="Andale Mono"/>
              </a:rPr>
              <a:t>chull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5227812" y="5359235"/>
            <a:ext cx="3458606" cy="41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0" dirty="0" smtClean="0">
                <a:latin typeface="Calibri"/>
                <a:cs typeface="Calibri"/>
              </a:rPr>
              <a:t>README for more options/help</a:t>
            </a:r>
          </a:p>
        </p:txBody>
      </p:sp>
    </p:spTree>
    <p:extLst>
      <p:ext uri="{BB962C8B-B14F-4D97-AF65-F5344CB8AC3E}">
        <p14:creationId xmlns:p14="http://schemas.microsoft.com/office/powerpoint/2010/main" val="341907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0" grpId="0"/>
      <p:bldP spid="40" grpId="0"/>
      <p:bldP spid="58" grpId="0" animBg="1"/>
      <p:bldP spid="6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aflow.in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255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file: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00" y="1377990"/>
            <a:ext cx="92456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[AFLOW]SYSTEM=Cu_pvTi_svZn.T0001.A2BC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*****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input file for </a:t>
            </a:r>
            <a:r>
              <a:rPr lang="en-US" sz="1000" i="0" dirty="0" err="1">
                <a:latin typeface="Andale Mono"/>
                <a:cs typeface="Andale Mono"/>
              </a:rPr>
              <a:t>aflow</a:t>
            </a:r>
            <a:r>
              <a:rPr lang="en-US" sz="1000" i="0" dirty="0">
                <a:latin typeface="Andale Mono"/>
                <a:cs typeface="Andale Mono"/>
              </a:rPr>
              <a:t>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[AFLOW_MODE=VASP]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r>
              <a:rPr lang="en-US" sz="1000" i="0" dirty="0">
                <a:latin typeface="Andale Mono"/>
                <a:cs typeface="Andale Mono"/>
              </a:rPr>
              <a:t>*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[AFLOW_MODE_ZIP=</a:t>
            </a:r>
            <a:r>
              <a:rPr lang="en-US" sz="1000" i="0" dirty="0" err="1">
                <a:latin typeface="Andale Mono"/>
                <a:cs typeface="Andale Mono"/>
              </a:rPr>
              <a:t>xz</a:t>
            </a:r>
            <a:r>
              <a:rPr lang="en-US" sz="1000" i="0" dirty="0">
                <a:latin typeface="Andale Mono"/>
                <a:cs typeface="Andale Mono"/>
              </a:rPr>
              <a:t>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[AFLOW_MODE_BINARY=vasp46s]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#[AFLOW_MODE_MPI]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[AFLOW_MODE_MPI_MODE]NCPUS=MAX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[AFLOW_MODE_MPI_MODE]COMMAND ="</a:t>
            </a:r>
            <a:r>
              <a:rPr lang="en-US" sz="1000" i="0" dirty="0" err="1">
                <a:latin typeface="Andale Mono"/>
                <a:cs typeface="Andale Mono"/>
              </a:rPr>
              <a:t>mpirun</a:t>
            </a:r>
            <a:r>
              <a:rPr lang="en-US" sz="1000" i="0" dirty="0">
                <a:latin typeface="Andale Mono"/>
                <a:cs typeface="Andale Mono"/>
              </a:rPr>
              <a:t> -</a:t>
            </a:r>
            <a:r>
              <a:rPr lang="en-US" sz="1000" i="0" dirty="0" err="1">
                <a:latin typeface="Andale Mono"/>
                <a:cs typeface="Andale Mono"/>
              </a:rPr>
              <a:t>np</a:t>
            </a:r>
            <a:r>
              <a:rPr lang="en-US" sz="1000" i="0" dirty="0">
                <a:latin typeface="Andale Mono"/>
                <a:cs typeface="Andale Mono"/>
              </a:rPr>
              <a:t>"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[AFLOW_MODE_MPI_MODE]AUTOTUNE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[AFLOW_MODE_MPI_MODE]BINARY="mpivasp46s"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[AFLOW_SYMMETRY]CALC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#[AFLOW_SYMMETRY]SGROUP_WRITE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#[AFLOW_SYMMETRY]SGROUP_RADIUS=7.77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r>
              <a:rPr lang="en-US" sz="1000" i="0" dirty="0">
                <a:latin typeface="Andale Mono"/>
                <a:cs typeface="Andale Mono"/>
              </a:rPr>
              <a:t>*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#[AFLOW_NEIGHBOURS]CALC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[AFLOW_NEIGHBOURS]RADIUS=7.7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[AFLOW_NEIGHBOURS]DRADIUS=0.1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#[AFLOW_APL]CALC    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[AFLOW_APL]ENGINE=DM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[AFLOW_APL]DMAG=0.015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[AFLOW_APL]MINATOMS=100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#[AFLOW_APL]SUPERCELL=3x3x3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[AFLOW_APL]DC=</a:t>
            </a:r>
            <a:r>
              <a:rPr lang="de-DE" sz="1000" i="0" dirty="0" err="1">
                <a:latin typeface="Andale Mono"/>
                <a:cs typeface="Andale Mono"/>
              </a:rPr>
              <a:t>y</a:t>
            </a:r>
            <a:r>
              <a:rPr lang="de-DE" sz="1000" i="0" dirty="0">
                <a:latin typeface="Andale Mono"/>
                <a:cs typeface="Andale Mono"/>
              </a:rPr>
              <a:t>     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[AFLOW_APL]DPM=</a:t>
            </a:r>
            <a:r>
              <a:rPr lang="de-DE" sz="1000" i="0" dirty="0" err="1">
                <a:latin typeface="Andale Mono"/>
                <a:cs typeface="Andale Mono"/>
              </a:rPr>
              <a:t>y</a:t>
            </a:r>
            <a:r>
              <a:rPr lang="de-DE" sz="1000" i="0" dirty="0">
                <a:latin typeface="Andale Mono"/>
                <a:cs typeface="Andale Mono"/>
              </a:rPr>
              <a:t>    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[AFLOW_APL]ZEROSTATE=</a:t>
            </a:r>
            <a:r>
              <a:rPr lang="de-DE" sz="1000" i="0" dirty="0" err="1">
                <a:latin typeface="Andale Mono"/>
                <a:cs typeface="Andale Mono"/>
              </a:rPr>
              <a:t>y</a:t>
            </a:r>
            <a:r>
              <a:rPr lang="de-DE" sz="1000" i="0" dirty="0">
                <a:latin typeface="Andale Mono"/>
                <a:cs typeface="Andale Mono"/>
              </a:rPr>
              <a:t>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[AFLOW_APL]DOS=</a:t>
            </a:r>
            <a:r>
              <a:rPr lang="de-DE" sz="1000" i="0" dirty="0" err="1">
                <a:latin typeface="Andale Mono"/>
                <a:cs typeface="Andale Mono"/>
              </a:rPr>
              <a:t>y</a:t>
            </a:r>
            <a:r>
              <a:rPr lang="de-DE" sz="1000" i="0" dirty="0">
                <a:latin typeface="Andale Mono"/>
                <a:cs typeface="Andale Mono"/>
              </a:rPr>
              <a:t>    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[AFLOW_APL]TP=</a:t>
            </a:r>
            <a:r>
              <a:rPr lang="de-DE" sz="1000" i="0" dirty="0" err="1">
                <a:latin typeface="Andale Mono"/>
                <a:cs typeface="Andale Mono"/>
              </a:rPr>
              <a:t>y</a:t>
            </a:r>
            <a:r>
              <a:rPr lang="de-DE" sz="1000" i="0" dirty="0">
                <a:latin typeface="Andale Mono"/>
                <a:cs typeface="Andale Mono"/>
              </a:rPr>
              <a:t>                                             // README_AFLOW_APL.TXT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[AFLOW_APL]TPT=0:2000:10                                    // README_AFLOW_APL.TXT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546467" y="1480605"/>
            <a:ext cx="1605348" cy="319214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System name</a:t>
            </a:r>
            <a:endParaRPr lang="en-US" i="0" dirty="0"/>
          </a:p>
        </p:txBody>
      </p:sp>
      <p:cxnSp>
        <p:nvCxnSpPr>
          <p:cNvPr id="8" name="Straight Arrow Connector 7"/>
          <p:cNvCxnSpPr>
            <a:stCxn id="7" idx="1"/>
            <a:endCxn id="9" idx="3"/>
          </p:cNvCxnSpPr>
          <p:nvPr/>
        </p:nvCxnSpPr>
        <p:spPr bwMode="auto">
          <a:xfrm flipH="1" flipV="1">
            <a:off x="5240839" y="1637338"/>
            <a:ext cx="305628" cy="287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85972" y="1420519"/>
            <a:ext cx="5154867" cy="433638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aflow.in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128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file: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00" y="1289090"/>
            <a:ext cx="91313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[VASP_RUN]RELAX_STATIC_BANDS=2                              // GENERATE | STATIC | RELAX=N | RELAX_STATIC=N | STATIC_BANDS | RELAX_STATIC_BANDS=N | REPEAT_BANDS [,DS[,DD[,DSCF]]]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[VASP_FORCE_OPTION]NEGLECT_NOMIX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#[VASP_FORCE_OPTION]KPOINTS=keyword[,keyword]               // EVEN | ODD | KSHIFT_GAMMA_EVEN | KSHIFT_GAMMA_ODD | KSCHEME_MONKHORST_PACK | KSCHEME_GAMMA | GAMMA | KEEPK | IBZKPT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[VASP_FORCE_OPTION]SYM=ON                                   // ON | OFF 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 ON)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[VASP_FORCE_OPTION]AUTO_PSEUDOPOTENTIALS=</a:t>
            </a:r>
            <a:r>
              <a:rPr lang="de-DE" sz="1000" i="0" dirty="0" err="1">
                <a:latin typeface="Andale Mono"/>
                <a:cs typeface="Andale Mono"/>
              </a:rPr>
              <a:t>potpaw_PBE</a:t>
            </a:r>
            <a:r>
              <a:rPr lang="de-DE" sz="1000" i="0" dirty="0">
                <a:latin typeface="Andale Mono"/>
                <a:cs typeface="Andale Mono"/>
              </a:rPr>
              <a:t>         // </a:t>
            </a:r>
            <a:r>
              <a:rPr lang="de-DE" sz="1000" i="0" dirty="0" err="1">
                <a:latin typeface="Andale Mono"/>
                <a:cs typeface="Andale Mono"/>
              </a:rPr>
              <a:t>pot_LDA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pot_GGA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potpaw_LDA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potpaw_GGA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potpaw_PBE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potpaw_LDA_KIN</a:t>
            </a:r>
            <a:r>
              <a:rPr lang="de-DE" sz="1000" i="0" dirty="0">
                <a:latin typeface="Andale Mono"/>
                <a:cs typeface="Andale Mono"/>
              </a:rPr>
              <a:t> | </a:t>
            </a:r>
            <a:r>
              <a:rPr lang="de-DE" sz="1000" i="0" dirty="0" err="1">
                <a:latin typeface="Andale Mono"/>
                <a:cs typeface="Andale Mono"/>
              </a:rPr>
              <a:t>potpaw_PBE_KIN</a:t>
            </a:r>
            <a:r>
              <a:rPr lang="de-DE" sz="1000" i="0" dirty="0">
                <a:latin typeface="Andale Mono"/>
                <a:cs typeface="Andale Mono"/>
              </a:rPr>
              <a:t> 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[VASP_FORCE_OPTION]NBANDS                                   // Estimate Bands (better than VASP)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#[VASP_FORCE_OPTION]PSTRESS=0.0                             // Pressure in </a:t>
            </a:r>
            <a:r>
              <a:rPr lang="en-US" sz="1000" i="0" dirty="0" err="1">
                <a:latin typeface="Andale Mono"/>
                <a:cs typeface="Andale Mono"/>
              </a:rPr>
              <a:t>kBar</a:t>
            </a:r>
            <a:r>
              <a:rPr lang="en-US" sz="1000" i="0" dirty="0">
                <a:latin typeface="Andale Mono"/>
                <a:cs typeface="Andale Mono"/>
              </a:rPr>
              <a:t> (1kB=0.1GPa)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#[VASP_FORCE_OPTION]EDIFFG=-0.001                           // EDIFFG for relaxed forces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#[VASP_FORCE_OPTION]ENMAX_MULTIPLY=1.4                      // Multiplication of the max(</a:t>
            </a:r>
            <a:r>
              <a:rPr lang="en-US" sz="1000" i="0" dirty="0" err="1">
                <a:latin typeface="Andale Mono"/>
                <a:cs typeface="Andale Mono"/>
              </a:rPr>
              <a:t>pseudopotential_cutoffs</a:t>
            </a:r>
            <a:r>
              <a:rPr lang="en-US" sz="1000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#[VASP_FORCE_OPTION]POTIM=0.5                               // </a:t>
            </a:r>
            <a:r>
              <a:rPr lang="de-DE" sz="1000" i="0" dirty="0" err="1">
                <a:latin typeface="Andale Mono"/>
                <a:cs typeface="Andale Mono"/>
              </a:rPr>
              <a:t>ionic</a:t>
            </a:r>
            <a:r>
              <a:rPr lang="de-DE" sz="1000" i="0" dirty="0">
                <a:latin typeface="Andale Mono"/>
                <a:cs typeface="Andale Mono"/>
              </a:rPr>
              <a:t> time-</a:t>
            </a:r>
            <a:r>
              <a:rPr lang="de-DE" sz="1000" i="0" dirty="0" err="1">
                <a:latin typeface="Andale Mono"/>
                <a:cs typeface="Andale Mono"/>
              </a:rPr>
              <a:t>step</a:t>
            </a:r>
            <a:endParaRPr lang="de-DE" sz="1000" i="0" dirty="0">
              <a:latin typeface="Andale Mono"/>
              <a:cs typeface="Andale Mono"/>
            </a:endParaRP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[VASP_FORCE_OPTION]SPIN=ON                                  // (ON | OFF 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 ON)), REMOVE_RELAX_1 | _2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#[VASP_FORCE_OPTION]AUTO_MAGMOM=ON                          // ON | OFF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 OFF)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[VASP_FORCE_OPTION]RELAX_MODE=ENERGY                        // (ENERGY | FORCES | ENERGY_FORCES | FORCES_ENERGY)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: DEFAULT_VASP_FORCE_OPTION_RELAX_MODE_SCHEME in .</a:t>
            </a:r>
            <a:r>
              <a:rPr lang="de-DE" sz="1000" i="0" dirty="0" err="1">
                <a:latin typeface="Andale Mono"/>
                <a:cs typeface="Andale Mono"/>
              </a:rPr>
              <a:t>aflow.rc</a:t>
            </a:r>
            <a:r>
              <a:rPr lang="de-DE" sz="1000" i="0" dirty="0">
                <a:latin typeface="Andale Mono"/>
                <a:cs typeface="Andale Mono"/>
              </a:rPr>
              <a:t>)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[VASP_FORCE_OPTION]PREC=ACCURATE                            // (LOW | MEDIUM | NORMAL | HIGH | ACCURATE), PRESERVED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: DEFAULT_VASP_FORCE_OPTION_PREC_SCHEME in .</a:t>
            </a:r>
            <a:r>
              <a:rPr lang="de-DE" sz="1000" i="0" dirty="0" err="1">
                <a:latin typeface="Andale Mono"/>
                <a:cs typeface="Andale Mono"/>
              </a:rPr>
              <a:t>aflow.rc</a:t>
            </a:r>
            <a:r>
              <a:rPr lang="de-DE" sz="1000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[VASP_FORCE_OPTION]ALGO=FAST                                // (NORMAL | VERYFAST | FAST | ALL | DAMPED), PRESERVED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: DEFAULT_VASP_FORCE_OPTION_ALGO_SCHEME in .</a:t>
            </a:r>
            <a:r>
              <a:rPr lang="de-DE" sz="1000" i="0" dirty="0" err="1">
                <a:latin typeface="Andale Mono"/>
                <a:cs typeface="Andale Mono"/>
              </a:rPr>
              <a:t>aflow.rc</a:t>
            </a:r>
            <a:r>
              <a:rPr lang="de-DE" sz="1000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#[VASP_FORCE_OPTION]METAGGA=NONE                            // (TPSS | RTPSS | M06L | MBJL | SCAN | MS0 | MS1 | MS2 | NONE)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: DEFAULT_VASP_FORCE_OPTION_METAGGA_SCHEME in .</a:t>
            </a:r>
            <a:r>
              <a:rPr lang="de-DE" sz="1000" i="0" dirty="0" err="1">
                <a:latin typeface="Andale Mono"/>
                <a:cs typeface="Andale Mono"/>
              </a:rPr>
              <a:t>aflow.rc</a:t>
            </a:r>
            <a:r>
              <a:rPr lang="de-DE" sz="1000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#[VASP_FORCE_OPTION]IVDW=0                                  // (</a:t>
            </a:r>
            <a:r>
              <a:rPr lang="de-DE" sz="1000" i="0" dirty="0" err="1">
                <a:latin typeface="Andale Mono"/>
                <a:cs typeface="Andale Mono"/>
              </a:rPr>
              <a:t>number_for_VASP_see_manual_for_IVDW</a:t>
            </a:r>
            <a:r>
              <a:rPr lang="de-DE" sz="1000" i="0" dirty="0">
                <a:latin typeface="Andale Mono"/>
                <a:cs typeface="Andale Mono"/>
              </a:rPr>
              <a:t> | 0)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: DEFAULT_VASP_FORCE_OPTION_IVDW_SCHEME in .</a:t>
            </a:r>
            <a:r>
              <a:rPr lang="de-DE" sz="1000" i="0" dirty="0" err="1">
                <a:latin typeface="Andale Mono"/>
                <a:cs typeface="Andale Mono"/>
              </a:rPr>
              <a:t>aflow.rc</a:t>
            </a:r>
            <a:r>
              <a:rPr lang="de-DE" sz="1000" i="0" dirty="0">
                <a:latin typeface="Andale Mono"/>
                <a:cs typeface="Andale Mono"/>
              </a:rPr>
              <a:t>)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[VASP_FORCE_OPTION]RELAX_ALL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#[VASP_FORCE_OPTION]NOTUNE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[VASP_FORCE_OPTION]TYPE=DEFAULT                             // (METAL | INSULATOR | SEMICONDUCTOR | DEFAULT) (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 DEFAULT)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[VASP_FORCE_OPTION]CONVERT_UNIT_CELL=SPRIM,MINK             // (SPRIM, SCONV, NIGGLI, MINK, INCELL, COMPACT, WS, CART, FRAC, PRES)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#[VASP_FORCE_OPTION]VOLUME+=10.0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[VASP_FORCE_OPTION]VOLUME*=1.05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829167" y="2090204"/>
            <a:ext cx="1605348" cy="652995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Calculation type</a:t>
            </a:r>
            <a:endParaRPr lang="en-US" i="0" dirty="0"/>
          </a:p>
        </p:txBody>
      </p:sp>
      <p:cxnSp>
        <p:nvCxnSpPr>
          <p:cNvPr id="8" name="Straight Arrow Connector 7"/>
          <p:cNvCxnSpPr>
            <a:stCxn id="7" idx="1"/>
            <a:endCxn id="9" idx="2"/>
          </p:cNvCxnSpPr>
          <p:nvPr/>
        </p:nvCxnSpPr>
        <p:spPr bwMode="auto">
          <a:xfrm flipH="1" flipV="1">
            <a:off x="4291136" y="1879557"/>
            <a:ext cx="2538031" cy="5371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73272" y="1445919"/>
            <a:ext cx="8435728" cy="433638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 bwMode="auto">
          <a:xfrm>
            <a:off x="6768595" y="2991904"/>
            <a:ext cx="1715005" cy="98319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Exchange-correlation functional</a:t>
            </a:r>
            <a:endParaRPr lang="en-US" i="0" dirty="0"/>
          </a:p>
        </p:txBody>
      </p:sp>
      <p:cxnSp>
        <p:nvCxnSpPr>
          <p:cNvPr id="15" name="Straight Arrow Connector 14"/>
          <p:cNvCxnSpPr>
            <a:stCxn id="14" idx="1"/>
            <a:endCxn id="16" idx="2"/>
          </p:cNvCxnSpPr>
          <p:nvPr/>
        </p:nvCxnSpPr>
        <p:spPr bwMode="auto">
          <a:xfrm flipH="1" flipV="1">
            <a:off x="2165350" y="2781257"/>
            <a:ext cx="4603245" cy="7022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6" name="Rounded Rectangle 15"/>
          <p:cNvSpPr/>
          <p:nvPr/>
        </p:nvSpPr>
        <p:spPr bwMode="auto">
          <a:xfrm>
            <a:off x="63500" y="2347619"/>
            <a:ext cx="4203700" cy="433638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 bwMode="auto">
          <a:xfrm>
            <a:off x="6882895" y="4058704"/>
            <a:ext cx="2113964" cy="43709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Relaxation mode</a:t>
            </a:r>
            <a:endParaRPr lang="en-US" i="0" dirty="0"/>
          </a:p>
        </p:txBody>
      </p:sp>
      <p:cxnSp>
        <p:nvCxnSpPr>
          <p:cNvPr id="21" name="Straight Arrow Connector 20"/>
          <p:cNvCxnSpPr>
            <a:stCxn id="20" idx="1"/>
            <a:endCxn id="22" idx="3"/>
          </p:cNvCxnSpPr>
          <p:nvPr/>
        </p:nvCxnSpPr>
        <p:spPr bwMode="auto">
          <a:xfrm flipH="1" flipV="1">
            <a:off x="5245100" y="3930628"/>
            <a:ext cx="1637795" cy="34662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63500" y="3771899"/>
            <a:ext cx="5181600" cy="317457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 bwMode="auto">
          <a:xfrm>
            <a:off x="6895595" y="4579404"/>
            <a:ext cx="2113964" cy="437096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Basis cut-off</a:t>
            </a:r>
            <a:endParaRPr lang="en-US" i="0" dirty="0"/>
          </a:p>
        </p:txBody>
      </p:sp>
      <p:cxnSp>
        <p:nvCxnSpPr>
          <p:cNvPr id="27" name="Straight Arrow Connector 26"/>
          <p:cNvCxnSpPr>
            <a:stCxn id="26" idx="1"/>
            <a:endCxn id="28" idx="3"/>
          </p:cNvCxnSpPr>
          <p:nvPr/>
        </p:nvCxnSpPr>
        <p:spPr bwMode="auto">
          <a:xfrm flipH="1" flipV="1">
            <a:off x="5245100" y="4235428"/>
            <a:ext cx="1650495" cy="56252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8" name="Rounded Rectangle 27"/>
          <p:cNvSpPr/>
          <p:nvPr/>
        </p:nvSpPr>
        <p:spPr bwMode="auto">
          <a:xfrm>
            <a:off x="63500" y="4076699"/>
            <a:ext cx="5181600" cy="317457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6" grpId="0" animBg="1"/>
      <p:bldP spid="20" grpId="0" animBg="1"/>
      <p:bldP spid="22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flow_web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"/>
          <a:stretch/>
        </p:blipFill>
        <p:spPr>
          <a:xfrm>
            <a:off x="2032000" y="781723"/>
            <a:ext cx="5054600" cy="577507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3659" y="1993900"/>
            <a:ext cx="1971041" cy="46990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366FF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900" y="2033258"/>
            <a:ext cx="195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0" dirty="0" smtClean="0">
                <a:latin typeface="Calibri"/>
                <a:cs typeface="Calibri"/>
              </a:rPr>
              <a:t>http://</a:t>
            </a:r>
            <a:r>
              <a:rPr lang="en-US" sz="2000" b="1" i="0" dirty="0" err="1" smtClean="0">
                <a:latin typeface="Calibri"/>
                <a:cs typeface="Calibri"/>
              </a:rPr>
              <a:t>aflow.org</a:t>
            </a:r>
            <a:endParaRPr lang="en-US" sz="2000" b="1" i="0" dirty="0">
              <a:latin typeface="Calibri"/>
              <a:cs typeface="Calibri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8" name="Rounded Rectangle 37"/>
          <p:cNvSpPr/>
          <p:nvPr/>
        </p:nvSpPr>
        <p:spPr bwMode="auto">
          <a:xfrm>
            <a:off x="7454900" y="3287713"/>
            <a:ext cx="1562100" cy="890587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02500" y="3339771"/>
            <a:ext cx="181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0" dirty="0" smtClean="0">
                <a:latin typeface="Calibri"/>
                <a:cs typeface="Calibri"/>
              </a:rPr>
              <a:t>Crystal Prototypes</a:t>
            </a:r>
            <a:endParaRPr lang="en-US" sz="2200" b="1" i="0" dirty="0">
              <a:latin typeface="Calibri"/>
              <a:cs typeface="Calibri"/>
            </a:endParaRPr>
          </a:p>
        </p:txBody>
      </p:sp>
      <p:cxnSp>
        <p:nvCxnSpPr>
          <p:cNvPr id="40" name="Straight Arrow Connector 39"/>
          <p:cNvCxnSpPr>
            <a:stCxn id="38" idx="1"/>
          </p:cNvCxnSpPr>
          <p:nvPr/>
        </p:nvCxnSpPr>
        <p:spPr bwMode="auto">
          <a:xfrm flipH="1">
            <a:off x="5092700" y="3733007"/>
            <a:ext cx="2362200" cy="1531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29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aflow.in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255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file: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00" y="1581190"/>
            <a:ext cx="9131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[VASP_INCAR_MODE_EXPLICIT]START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SYSTEM=Cu_pvTi_svZn.T0001.A2BC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#PSTRESS=000     </a:t>
            </a:r>
            <a:r>
              <a:rPr lang="en-US" sz="1000" i="0" dirty="0" smtClean="0">
                <a:latin typeface="Andale Mono"/>
                <a:cs typeface="Andale Mono"/>
              </a:rPr>
              <a:t> # </a:t>
            </a:r>
            <a:r>
              <a:rPr lang="en-US" sz="1000" i="0" dirty="0">
                <a:latin typeface="Andale Mono"/>
                <a:cs typeface="Andale Mono"/>
              </a:rPr>
              <a:t>Pressure in </a:t>
            </a:r>
            <a:r>
              <a:rPr lang="en-US" sz="1000" i="0" dirty="0" err="1">
                <a:latin typeface="Andale Mono"/>
                <a:cs typeface="Andale Mono"/>
              </a:rPr>
              <a:t>kBar</a:t>
            </a:r>
            <a:r>
              <a:rPr lang="en-US" sz="1000" i="0" dirty="0">
                <a:latin typeface="Andale Mono"/>
                <a:cs typeface="Andale Mono"/>
              </a:rPr>
              <a:t> (1kB=0.1GPa) </a:t>
            </a:r>
            <a:r>
              <a:rPr lang="en-US" sz="1000" i="0" dirty="0" smtClean="0">
                <a:latin typeface="Andale Mono"/>
                <a:cs typeface="Andale Mono"/>
              </a:rPr>
              <a:t>          </a:t>
            </a:r>
            <a:r>
              <a:rPr lang="en-US" sz="1000" i="0" dirty="0">
                <a:latin typeface="Andale Mono"/>
                <a:cs typeface="Andale Mono"/>
              </a:rPr>
              <a:t># for hand modification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#EDIFFG=-</a:t>
            </a:r>
            <a:r>
              <a:rPr lang="en-US" sz="1000" i="0" dirty="0" smtClean="0">
                <a:latin typeface="Andale Mono"/>
                <a:cs typeface="Andale Mono"/>
              </a:rPr>
              <a:t>0.001    </a:t>
            </a:r>
            <a:r>
              <a:rPr lang="en-US" sz="1000" i="0" dirty="0">
                <a:latin typeface="Andale Mono"/>
                <a:cs typeface="Andale Mono"/>
              </a:rPr>
              <a:t># For relaxed forces   </a:t>
            </a:r>
            <a:r>
              <a:rPr lang="en-US" sz="1000" i="0" dirty="0" smtClean="0">
                <a:latin typeface="Andale Mono"/>
                <a:cs typeface="Andale Mono"/>
              </a:rPr>
              <a:t>                   # </a:t>
            </a:r>
            <a:r>
              <a:rPr lang="en-US" sz="1000" i="0" dirty="0">
                <a:latin typeface="Andale Mono"/>
                <a:cs typeface="Andale Mono"/>
              </a:rPr>
              <a:t>for hand modification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#POTIM=-</a:t>
            </a:r>
            <a:r>
              <a:rPr lang="de-DE" sz="1000" i="0" dirty="0" smtClean="0">
                <a:latin typeface="Andale Mono"/>
                <a:cs typeface="Andale Mono"/>
              </a:rPr>
              <a:t>0.001     # </a:t>
            </a:r>
            <a:r>
              <a:rPr lang="de-DE" sz="1000" i="0" dirty="0" err="1">
                <a:latin typeface="Andale Mono"/>
                <a:cs typeface="Andale Mono"/>
              </a:rPr>
              <a:t>default</a:t>
            </a:r>
            <a:r>
              <a:rPr lang="de-DE" sz="1000" i="0" dirty="0">
                <a:latin typeface="Andale Mono"/>
                <a:cs typeface="Andale Mono"/>
              </a:rPr>
              <a:t>            </a:t>
            </a:r>
            <a:r>
              <a:rPr lang="de-DE" sz="1000" i="0" dirty="0" smtClean="0">
                <a:latin typeface="Andale Mono"/>
                <a:cs typeface="Andale Mono"/>
              </a:rPr>
              <a:t>                     # </a:t>
            </a:r>
            <a:r>
              <a:rPr lang="de-DE" sz="1000" i="0" dirty="0" err="1">
                <a:latin typeface="Andale Mono"/>
                <a:cs typeface="Andale Mono"/>
              </a:rPr>
              <a:t>for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hand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modification</a:t>
            </a:r>
            <a:endParaRPr lang="de-DE" sz="1000" i="0" dirty="0">
              <a:latin typeface="Andale Mono"/>
              <a:cs typeface="Andale Mono"/>
            </a:endParaRP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#NBANDS=XX                                                  # </a:t>
            </a:r>
            <a:r>
              <a:rPr lang="de-DE" sz="1000" i="0" dirty="0" err="1">
                <a:latin typeface="Andale Mono"/>
                <a:cs typeface="Andale Mono"/>
              </a:rPr>
              <a:t>for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hand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modification</a:t>
            </a:r>
            <a:endParaRPr lang="de-DE" sz="1000" i="0" dirty="0">
              <a:latin typeface="Andale Mono"/>
              <a:cs typeface="Andale Mono"/>
            </a:endParaRP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#IALGO=48                                                   # </a:t>
            </a:r>
            <a:r>
              <a:rPr lang="de-DE" sz="1000" i="0" dirty="0" err="1">
                <a:latin typeface="Andale Mono"/>
                <a:cs typeface="Andale Mono"/>
              </a:rPr>
              <a:t>for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hand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  <a:r>
              <a:rPr lang="de-DE" sz="1000" i="0" dirty="0" err="1">
                <a:latin typeface="Andale Mono"/>
                <a:cs typeface="Andale Mono"/>
              </a:rPr>
              <a:t>modification</a:t>
            </a:r>
            <a:endParaRPr lang="de-DE" sz="1000" i="0" dirty="0">
              <a:latin typeface="Andale Mono"/>
              <a:cs typeface="Andale Mono"/>
            </a:endParaRP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[VASP_INCAR_MODE_EXPLICIT]STOP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[VASP_KPOINTS_MODE_IMPLICIT]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[VASP_KPOINTS_FILE]KSCHEME=M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[VASP_KPOINTS_FILE]KPPRA=6000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[VASP_KPOINTS_FILE]STATIC_KSCHEME=M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[VASP_KPOINTS_FILE]STATIC_KPPRA=10000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[VASP_KPOINTS_FILE]BANDS_LATTICE=AUTO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[VASP_KPOINTS_FILE]BANDS_GRID=20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997701" y="1943099"/>
            <a:ext cx="1523999" cy="92710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Explicit INCAR additions</a:t>
            </a:r>
            <a:endParaRPr lang="en-US" i="0" dirty="0"/>
          </a:p>
        </p:txBody>
      </p:sp>
      <p:cxnSp>
        <p:nvCxnSpPr>
          <p:cNvPr id="8" name="Straight Arrow Connector 7"/>
          <p:cNvCxnSpPr>
            <a:stCxn id="7" idx="1"/>
            <a:endCxn id="9" idx="3"/>
          </p:cNvCxnSpPr>
          <p:nvPr/>
        </p:nvCxnSpPr>
        <p:spPr bwMode="auto">
          <a:xfrm flipH="1" flipV="1">
            <a:off x="4521200" y="2393950"/>
            <a:ext cx="2476501" cy="127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73272" y="1765300"/>
            <a:ext cx="4447928" cy="1257299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 bwMode="auto">
          <a:xfrm>
            <a:off x="6992692" y="3272622"/>
            <a:ext cx="1523999" cy="80536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/>
              <a:t>k</a:t>
            </a:r>
            <a:r>
              <a:rPr lang="en-US" i="0" dirty="0" smtClean="0"/>
              <a:t>-point grid settings</a:t>
            </a:r>
            <a:endParaRPr lang="en-US" i="0" dirty="0"/>
          </a:p>
        </p:txBody>
      </p:sp>
      <p:cxnSp>
        <p:nvCxnSpPr>
          <p:cNvPr id="22" name="Straight Arrow Connector 21"/>
          <p:cNvCxnSpPr>
            <a:stCxn id="21" idx="1"/>
            <a:endCxn id="23" idx="3"/>
          </p:cNvCxnSpPr>
          <p:nvPr/>
        </p:nvCxnSpPr>
        <p:spPr bwMode="auto">
          <a:xfrm flipH="1">
            <a:off x="4516191" y="3675303"/>
            <a:ext cx="2476501" cy="769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68263" y="3136901"/>
            <a:ext cx="4447928" cy="1092200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1" grpId="0" animBg="1"/>
      <p:bldP spid="2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err="1" smtClean="0">
                <a:latin typeface="Calibri"/>
                <a:ea typeface="ＭＳ Ｐゴシック" charset="-128"/>
                <a:cs typeface="Calibri"/>
              </a:rPr>
              <a:t>aflow.in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255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file: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00" y="1377990"/>
            <a:ext cx="9131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000" i="0" dirty="0"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2532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</a:p>
          <a:p>
            <a:pPr algn="l"/>
            <a:r>
              <a:rPr lang="en-US" sz="1000" i="0" dirty="0" smtClean="0">
                <a:latin typeface="Andale Mono"/>
                <a:cs typeface="Andale Mono"/>
              </a:rPr>
              <a:t>[</a:t>
            </a:r>
            <a:r>
              <a:rPr lang="en-US" sz="1000" i="0" dirty="0">
                <a:latin typeface="Andale Mono"/>
                <a:cs typeface="Andale Mono"/>
              </a:rPr>
              <a:t>VASP_POSCAR_MODE_EXPLICIT]START </a:t>
            </a:r>
          </a:p>
          <a:p>
            <a:pPr algn="l"/>
            <a:r>
              <a:rPr lang="en-US" sz="1000" i="0" dirty="0" err="1">
                <a:latin typeface="Andale Mono"/>
                <a:cs typeface="Andale Mono"/>
              </a:rPr>
              <a:t>Cu_pvTi_svZn</a:t>
            </a:r>
            <a:r>
              <a:rPr lang="en-US" sz="1000" i="0" dirty="0">
                <a:latin typeface="Andale Mono"/>
                <a:cs typeface="Andale Mono"/>
              </a:rPr>
              <a:t>/T0001.A2BC - (T0001.A2BC) - AlCu2Mn [A2BC] (T0001.A2BC) &amp; </a:t>
            </a:r>
            <a:r>
              <a:rPr lang="en-US" sz="1000" i="0" dirty="0" err="1">
                <a:latin typeface="Andale Mono"/>
                <a:cs typeface="Andale Mono"/>
              </a:rPr>
              <a:t>Fm</a:t>
            </a:r>
            <a:r>
              <a:rPr lang="en-US" sz="1000" i="0" dirty="0">
                <a:latin typeface="Andale Mono"/>
                <a:cs typeface="Andale Mono"/>
              </a:rPr>
              <a:t>(-3)m &amp; #225 &amp; cF16 &amp; Navy  HTQC Project  (use of T0001.proto)</a:t>
            </a:r>
          </a:p>
          <a:p>
            <a:pPr algn="l"/>
            <a:r>
              <a:rPr lang="is-IS" sz="1000" i="0" dirty="0">
                <a:latin typeface="Andale Mono"/>
                <a:cs typeface="Andale Mono"/>
              </a:rPr>
              <a:t>-56.218000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0.00000000000000   1.00000000000000   1.00000000000000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1.00000000000000   0.00000000000000   1.00000000000000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1.00000000000000   1.00000000000000   0.00000000000000</a:t>
            </a:r>
          </a:p>
          <a:p>
            <a:pPr algn="l"/>
            <a:r>
              <a:rPr lang="is-IS" sz="1000" i="0" dirty="0">
                <a:latin typeface="Andale Mono"/>
                <a:cs typeface="Andale Mono"/>
              </a:rPr>
              <a:t>2 1 1 </a:t>
            </a:r>
          </a:p>
          <a:p>
            <a:pPr algn="l"/>
            <a:r>
              <a:rPr lang="pt-BR" sz="1000" i="0" dirty="0" err="1">
                <a:latin typeface="Andale Mono"/>
                <a:cs typeface="Andale Mono"/>
              </a:rPr>
              <a:t>Direct</a:t>
            </a:r>
            <a:r>
              <a:rPr lang="pt-BR" sz="1000" i="0" dirty="0">
                <a:latin typeface="Andale Mono"/>
                <a:cs typeface="Andale Mono"/>
              </a:rPr>
              <a:t>(4) [A2B1C1]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0.75000000000000   0.75000000000000   0.75000000000000  </a:t>
            </a:r>
            <a:r>
              <a:rPr lang="de-DE" sz="1000" i="0" dirty="0" err="1">
                <a:latin typeface="Andale Mono"/>
                <a:cs typeface="Andale Mono"/>
              </a:rPr>
              <a:t>Cu_pv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0.25000000000000   0.25000000000000   0.25000000000000  </a:t>
            </a:r>
            <a:r>
              <a:rPr lang="de-DE" sz="1000" i="0" dirty="0" err="1">
                <a:latin typeface="Andale Mono"/>
                <a:cs typeface="Andale Mono"/>
              </a:rPr>
              <a:t>Cu_pv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0.00000000000000   0.00000000000000   0.00000000000000  </a:t>
            </a:r>
            <a:r>
              <a:rPr lang="de-DE" sz="1000" i="0" dirty="0" err="1">
                <a:latin typeface="Andale Mono"/>
                <a:cs typeface="Andale Mono"/>
              </a:rPr>
              <a:t>Ti_sv</a:t>
            </a:r>
            <a:r>
              <a:rPr lang="de-DE" sz="1000" i="0" dirty="0">
                <a:latin typeface="Andale Mono"/>
                <a:cs typeface="Andale Mono"/>
              </a:rPr>
              <a:t>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   0.50000000000000   0.50000000000000   0.50000000000000  </a:t>
            </a:r>
            <a:r>
              <a:rPr lang="de-DE" sz="1000" i="0" dirty="0" err="1">
                <a:latin typeface="Andale Mono"/>
                <a:cs typeface="Andale Mono"/>
              </a:rPr>
              <a:t>Zn</a:t>
            </a:r>
            <a:r>
              <a:rPr lang="de-DE" sz="1000" i="0" dirty="0">
                <a:latin typeface="Andale Mono"/>
                <a:cs typeface="Andale Mono"/>
              </a:rPr>
              <a:t>    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[VASP_POSCAR_MODE_EXPLICIT]STOP </a:t>
            </a:r>
            <a:endParaRPr lang="en-US" sz="1000" i="0" dirty="0" smtClean="0">
              <a:latin typeface="Andale Mono"/>
              <a:cs typeface="Andale Mono"/>
            </a:endParaRPr>
          </a:p>
          <a:p>
            <a:pPr algn="l"/>
            <a:r>
              <a:rPr lang="en-US" sz="1000" i="0" dirty="0" smtClean="0">
                <a:latin typeface="Andale Mono"/>
                <a:cs typeface="Andale Mono"/>
              </a:rPr>
              <a:t>[</a:t>
            </a:r>
            <a:r>
              <a:rPr lang="en-US" sz="1000" i="0" dirty="0">
                <a:latin typeface="Andale Mono"/>
                <a:cs typeface="Andale Mono"/>
              </a:rPr>
              <a:t>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[VASP_POTCAR_MODE_IMPLICIT]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[VASP_POTCAR_FILE]Cu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[VASP_POTCAR_FILE]Ti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[VASP_POTCAR_FILE]Zn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</a:t>
            </a:r>
            <a:r>
              <a:rPr lang="en-US" sz="1000" i="0" dirty="0" err="1">
                <a:latin typeface="Andale Mono"/>
                <a:cs typeface="Andale Mono"/>
              </a:rPr>
              <a:t>potpaw_PBE</a:t>
            </a:r>
            <a:r>
              <a:rPr lang="en-US" sz="1000" i="0" dirty="0">
                <a:latin typeface="Andale Mono"/>
                <a:cs typeface="Andale Mono"/>
              </a:rPr>
              <a:t>: </a:t>
            </a:r>
            <a:r>
              <a:rPr lang="en-US" sz="1000" i="0" dirty="0" err="1">
                <a:latin typeface="Andale Mono"/>
                <a:cs typeface="Andale Mono"/>
              </a:rPr>
              <a:t>Cu_pv</a:t>
            </a:r>
            <a:r>
              <a:rPr lang="en-US" sz="1000" i="0" dirty="0">
                <a:latin typeface="Andale Mono"/>
                <a:cs typeface="Andale Mono"/>
              </a:rPr>
              <a:t> </a:t>
            </a:r>
            <a:r>
              <a:rPr lang="en-US" sz="1000" i="0" dirty="0" err="1">
                <a:latin typeface="Andale Mono"/>
                <a:cs typeface="Andale Mono"/>
              </a:rPr>
              <a:t>Ti_sv</a:t>
            </a:r>
            <a:r>
              <a:rPr lang="en-US" sz="1000" i="0" dirty="0">
                <a:latin typeface="Andale Mono"/>
                <a:cs typeface="Andale Mono"/>
              </a:rPr>
              <a:t> Zn 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COMPOSITION_PP=|Cu_pv2|Ti_sv1|Zn1|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COMPOSITION=|Cu2|Ti1|Zn1|</a:t>
            </a:r>
          </a:p>
          <a:p>
            <a:pPr algn="l"/>
            <a:r>
              <a:rPr lang="de-DE" sz="1000" i="0" dirty="0">
                <a:latin typeface="Andale Mono"/>
                <a:cs typeface="Andale Mono"/>
              </a:rPr>
              <a:t>[AFLOW] VOLUME(A^3)=|12.0159|17.1035|15.0827|</a:t>
            </a:r>
          </a:p>
          <a:p>
            <a:pPr algn="l"/>
            <a:r>
              <a:rPr lang="hr-HR" sz="1000" i="0" dirty="0">
                <a:latin typeface="Andale Mono"/>
                <a:cs typeface="Andale Mono"/>
              </a:rPr>
              <a:t>[AFLOW] MASS(amu)=|63.546|47.9|65.38|</a:t>
            </a:r>
          </a:p>
          <a:p>
            <a:pPr algn="l"/>
            <a:r>
              <a:rPr lang="en-US" sz="1000" i="0" dirty="0">
                <a:latin typeface="Andale Mono"/>
                <a:cs typeface="Andale Mono"/>
              </a:rPr>
              <a:t>[AFLOW] ************************************************************************************************************</a:t>
            </a:r>
            <a:r>
              <a:rPr lang="en-US" sz="1000" i="0" dirty="0" smtClean="0">
                <a:latin typeface="Andale Mono"/>
                <a:cs typeface="Andale Mono"/>
              </a:rPr>
              <a:t>*</a:t>
            </a:r>
            <a:endParaRPr lang="en-US" sz="1000" i="0" dirty="0">
              <a:latin typeface="Andale Mono"/>
              <a:cs typeface="Andale Mono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997701" y="2184399"/>
            <a:ext cx="1523999" cy="136942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POSCAR: VASP geometry input file</a:t>
            </a:r>
            <a:endParaRPr lang="en-US" i="0" dirty="0"/>
          </a:p>
        </p:txBody>
      </p:sp>
      <p:cxnSp>
        <p:nvCxnSpPr>
          <p:cNvPr id="9" name="Straight Arrow Connector 8"/>
          <p:cNvCxnSpPr>
            <a:stCxn id="8" idx="1"/>
            <a:endCxn id="11" idx="3"/>
          </p:cNvCxnSpPr>
          <p:nvPr/>
        </p:nvCxnSpPr>
        <p:spPr bwMode="auto">
          <a:xfrm flipH="1" flipV="1">
            <a:off x="5168900" y="2857500"/>
            <a:ext cx="1828801" cy="11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73272" y="1765300"/>
            <a:ext cx="5095628" cy="2184400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675192" y="4318000"/>
            <a:ext cx="1833808" cy="9144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r>
              <a:rPr lang="en-US" i="0" dirty="0" smtClean="0"/>
              <a:t>POTCAR: VASP </a:t>
            </a:r>
            <a:r>
              <a:rPr lang="en-US" i="0" dirty="0" err="1" smtClean="0"/>
              <a:t>pseudopotential</a:t>
            </a:r>
            <a:endParaRPr lang="en-US" i="0" dirty="0"/>
          </a:p>
        </p:txBody>
      </p:sp>
      <p:cxnSp>
        <p:nvCxnSpPr>
          <p:cNvPr id="13" name="Straight Arrow Connector 12"/>
          <p:cNvCxnSpPr>
            <a:stCxn id="12" idx="1"/>
            <a:endCxn id="14" idx="3"/>
          </p:cNvCxnSpPr>
          <p:nvPr/>
        </p:nvCxnSpPr>
        <p:spPr bwMode="auto">
          <a:xfrm flipH="1" flipV="1">
            <a:off x="4516191" y="4768850"/>
            <a:ext cx="2159001" cy="63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68263" y="4064000"/>
            <a:ext cx="4447928" cy="1409700"/>
          </a:xfrm>
          <a:prstGeom prst="roundRect">
            <a:avLst>
              <a:gd name="adj" fmla="val 10253"/>
            </a:avLst>
          </a:prstGeom>
          <a:noFill/>
          <a:ln w="38100" cmpd="sng">
            <a:solidFill>
              <a:srgbClr val="FF6600"/>
            </a:solidFill>
            <a:prstDash val="solid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0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0" y="4716481"/>
            <a:ext cx="9144000" cy="163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 creates a “LOCK” file in directories when it starts to run VASP, preventing future AFLOW runs in that directory. To run, </a:t>
            </a:r>
            <a:r>
              <a:rPr lang="en-US" sz="2400" dirty="0" smtClean="0">
                <a:latin typeface="Calibri"/>
                <a:cs typeface="Calibri"/>
              </a:rPr>
              <a:t>e.g.</a:t>
            </a:r>
            <a:r>
              <a:rPr lang="en-US" sz="2400" i="0" dirty="0" smtClean="0">
                <a:latin typeface="Calibri"/>
                <a:cs typeface="Calibri"/>
              </a:rPr>
              <a:t>, an APL (phonon) calculation in the same directory, change the name used for the LOCK file as follows: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Running AFLOW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8255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VASP calculations can be run through AFLOW using commands of this form: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00" y="1377990"/>
            <a:ext cx="9131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000" i="0" dirty="0">
              <a:latin typeface="Andale Mono"/>
              <a:cs typeface="Andale Mon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958346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AFLOW monitor option can be used to monitor jobs to prevent them consuming excessive resources and crashing the computer: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3091192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 typical job submission script should contain something like the following: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76208" y="1641746"/>
            <a:ext cx="5591584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--run --force --D &lt;run directory path&gt;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40114" y="2774592"/>
            <a:ext cx="2063772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-</a:t>
            </a:r>
            <a:r>
              <a:rPr lang="en-US" i="0" dirty="0" smtClean="0">
                <a:latin typeface="Andale Mono"/>
                <a:cs typeface="Andale Mono"/>
              </a:rPr>
              <a:t>-monitor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77701" y="3907438"/>
            <a:ext cx="5588599" cy="830997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touch </a:t>
            </a:r>
            <a:r>
              <a:rPr lang="en-US" i="0" dirty="0" err="1">
                <a:latin typeface="Andale Mono"/>
                <a:cs typeface="Andale Mono"/>
              </a:rPr>
              <a:t>log.$PBS_JOBID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 --monitor &gt;&gt; </a:t>
            </a:r>
            <a:r>
              <a:rPr lang="en-US" i="0" dirty="0" err="1">
                <a:latin typeface="Andale Mono"/>
                <a:cs typeface="Andale Mono"/>
              </a:rPr>
              <a:t>log.$PBS_JOBID</a:t>
            </a:r>
            <a:r>
              <a:rPr lang="en-US" i="0" dirty="0">
                <a:latin typeface="Andale Mono"/>
                <a:cs typeface="Andale Mono"/>
              </a:rPr>
              <a:t> &amp;</a:t>
            </a:r>
          </a:p>
          <a:p>
            <a:pPr algn="l"/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--run --force --D ./ &gt;&gt; </a:t>
            </a:r>
            <a:r>
              <a:rPr lang="en-US" i="0" dirty="0" err="1">
                <a:latin typeface="Andale Mono"/>
                <a:cs typeface="Andale Mono"/>
              </a:rPr>
              <a:t>log.$PBS_JOBID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5115" y="6332538"/>
            <a:ext cx="7273771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--</a:t>
            </a:r>
            <a:r>
              <a:rPr lang="en-US" i="0" dirty="0" err="1">
                <a:latin typeface="Andale Mono"/>
                <a:cs typeface="Andale Mono"/>
              </a:rPr>
              <a:t>use_LOCK</a:t>
            </a:r>
            <a:r>
              <a:rPr lang="en-US" i="0" dirty="0">
                <a:latin typeface="Andale Mono"/>
                <a:cs typeface="Andale Mono"/>
              </a:rPr>
              <a:t>=</a:t>
            </a:r>
            <a:r>
              <a:rPr lang="en-US" i="0" dirty="0" err="1">
                <a:latin typeface="Andale Mono"/>
                <a:cs typeface="Andale Mono"/>
              </a:rPr>
              <a:t>apl.LOCK</a:t>
            </a:r>
            <a:r>
              <a:rPr lang="en-US" i="0" dirty="0">
                <a:latin typeface="Andale Mono"/>
                <a:cs typeface="Andale Mono"/>
              </a:rPr>
              <a:t> --multi --D &lt;run directory path&gt;</a:t>
            </a:r>
          </a:p>
        </p:txBody>
      </p:sp>
    </p:spTree>
    <p:extLst>
      <p:ext uri="{BB962C8B-B14F-4D97-AF65-F5344CB8AC3E}">
        <p14:creationId xmlns:p14="http://schemas.microsoft.com/office/powerpoint/2010/main" val="309908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9" grpId="0"/>
      <p:bldP spid="12" grpId="0"/>
      <p:bldP spid="17" grpId="0" animBg="1"/>
      <p:bldP spid="18" grpId="0" animBg="1"/>
      <p:bldP spid="19" grpId="0" animBg="1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360496" y="6035879"/>
            <a:ext cx="4423008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i="0" dirty="0" err="1">
                <a:latin typeface="Andale Mono"/>
                <a:cs typeface="Andale Mono"/>
              </a:rPr>
              <a:t>aflow</a:t>
            </a:r>
            <a:r>
              <a:rPr lang="en-US" i="0" dirty="0">
                <a:latin typeface="Andale Mono"/>
                <a:cs typeface="Andale Mono"/>
              </a:rPr>
              <a:t> --multi --D &lt;directory path&gt;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AEL: Elastic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constants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8763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AFLOW-AEL is run by including the following line in 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5334000"/>
            <a:ext cx="8166100" cy="109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0846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[AFLOW_AEL]CALC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17907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number and size of the normal and shear strains can be set using the following lines: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44224" y="2665760"/>
            <a:ext cx="46173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[AFLOW_AEL]NNORMALSTRAINS=&lt;number&gt; 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 smtClean="0">
                <a:latin typeface="Andale Mono"/>
                <a:cs typeface="Andale Mono"/>
              </a:rPr>
              <a:t>[</a:t>
            </a:r>
            <a:r>
              <a:rPr lang="en-US" i="0" dirty="0">
                <a:latin typeface="Andale Mono"/>
                <a:cs typeface="Andale Mono"/>
              </a:rPr>
              <a:t>AFLOW_AEL]NSHEARSTRAINS=&lt;number&gt; 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 smtClean="0">
                <a:latin typeface="Andale Mono"/>
                <a:cs typeface="Andale Mono"/>
              </a:rPr>
              <a:t>[</a:t>
            </a:r>
            <a:r>
              <a:rPr lang="en-US" i="0" dirty="0">
                <a:latin typeface="Andale Mono"/>
                <a:cs typeface="Andale Mono"/>
              </a:rPr>
              <a:t>AFLOW_AEL]NORMALSTRAINSTEP=&lt;number&gt; 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 smtClean="0">
                <a:latin typeface="Andale Mono"/>
                <a:cs typeface="Andale Mono"/>
              </a:rPr>
              <a:t>[</a:t>
            </a:r>
            <a:r>
              <a:rPr lang="en-US" i="0" dirty="0">
                <a:latin typeface="Andale Mono"/>
                <a:cs typeface="Andale Mono"/>
              </a:rPr>
              <a:t>AFLOW_AEL]SHEARSTRAINSTEP=&lt;number&gt;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38481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Symmetry can be used to reduce the number of independent directions by including the following lines: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7694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[AFLOW_AEL]STRAINSYMMETRY=ON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51308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DFT calculations can be run for the strained structures in all of the subdirectories using the following command: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Phys. Rev. Mater.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b="1" i="0" dirty="0" smtClean="0">
                <a:latin typeface="Calibri"/>
                <a:cs typeface="Calibri"/>
              </a:rPr>
              <a:t>1</a:t>
            </a:r>
            <a:r>
              <a:rPr lang="en-US" sz="1400" i="0" dirty="0" smtClean="0">
                <a:latin typeface="Calibri"/>
                <a:cs typeface="Calibri"/>
              </a:rPr>
              <a:t>, 015401 (</a:t>
            </a:r>
            <a:r>
              <a:rPr lang="en-US" sz="1400" i="0" dirty="0">
                <a:latin typeface="Calibri"/>
                <a:cs typeface="Calibri"/>
              </a:rPr>
              <a:t>2017) </a:t>
            </a:r>
          </a:p>
        </p:txBody>
      </p:sp>
    </p:spTree>
    <p:extLst>
      <p:ext uri="{BB962C8B-B14F-4D97-AF65-F5344CB8AC3E}">
        <p14:creationId xmlns:p14="http://schemas.microsoft.com/office/powerpoint/2010/main" val="18761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16" grpId="0"/>
      <p:bldP spid="17" grpId="0"/>
      <p:bldP spid="25" grpId="0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AEL: Elastic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constants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19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Add the appropriate line to run an AEL calculation to the </a:t>
            </a:r>
            <a:r>
              <a:rPr lang="en-US" sz="2000" i="0" dirty="0" err="1" smtClean="0">
                <a:latin typeface="Calibri"/>
                <a:cs typeface="Calibri"/>
              </a:rPr>
              <a:t>aflow.in</a:t>
            </a:r>
            <a:r>
              <a:rPr lang="en-US" sz="2000" i="0" dirty="0" smtClean="0">
                <a:latin typeface="Calibri"/>
                <a:cs typeface="Calibri"/>
              </a:rPr>
              <a:t> file created using the </a:t>
            </a:r>
            <a:r>
              <a:rPr lang="en-US" sz="2000" i="0" dirty="0" err="1">
                <a:latin typeface="Calibri"/>
                <a:cs typeface="Calibri"/>
              </a:rPr>
              <a:t>Heusler</a:t>
            </a:r>
            <a:r>
              <a:rPr lang="en-US" sz="2000" i="0" dirty="0">
                <a:latin typeface="Calibri"/>
                <a:cs typeface="Calibri"/>
              </a:rPr>
              <a:t> prototype in the previous exercise.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--run --</a:t>
            </a:r>
            <a:r>
              <a:rPr lang="en-US" sz="2000" i="0" dirty="0" err="1" smtClean="0">
                <a:latin typeface="Calibri"/>
                <a:cs typeface="Calibri"/>
              </a:rPr>
              <a:t>generate_aflowin_only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  <a:r>
              <a:rPr lang="en-US" sz="2000" i="0" dirty="0">
                <a:latin typeface="Calibri"/>
                <a:cs typeface="Calibri"/>
              </a:rPr>
              <a:t>to </a:t>
            </a:r>
            <a:r>
              <a:rPr lang="en-US" sz="2000" i="0" dirty="0" smtClean="0">
                <a:latin typeface="Calibri"/>
                <a:cs typeface="Calibri"/>
              </a:rPr>
              <a:t>create </a:t>
            </a:r>
            <a:r>
              <a:rPr lang="en-US" sz="2000" i="0" dirty="0">
                <a:latin typeface="Calibri"/>
                <a:cs typeface="Calibri"/>
              </a:rPr>
              <a:t>the subdirectories for </a:t>
            </a:r>
            <a:r>
              <a:rPr lang="en-US" sz="2000" i="0" dirty="0" smtClean="0">
                <a:latin typeface="Calibri"/>
                <a:cs typeface="Calibri"/>
              </a:rPr>
              <a:t>this AEL calculation. (Note</a:t>
            </a:r>
            <a:r>
              <a:rPr lang="en-US" sz="2000" i="0" dirty="0">
                <a:latin typeface="Calibri"/>
                <a:cs typeface="Calibri"/>
              </a:rPr>
              <a:t>: this will not perform any DFT calculations, which would require VASP to be installed on your </a:t>
            </a:r>
            <a:r>
              <a:rPr lang="en-US" sz="2000" i="0" dirty="0" smtClean="0">
                <a:latin typeface="Calibri"/>
                <a:cs typeface="Calibri"/>
              </a:rPr>
              <a:t>computer </a:t>
            </a:r>
            <a:r>
              <a:rPr lang="en-US" sz="2000" i="0" dirty="0">
                <a:latin typeface="Calibri"/>
                <a:cs typeface="Calibri"/>
              </a:rPr>
              <a:t>and can be computationally </a:t>
            </a:r>
            <a:r>
              <a:rPr lang="en-US" sz="2000" i="0" dirty="0" smtClean="0">
                <a:latin typeface="Calibri"/>
                <a:cs typeface="Calibri"/>
              </a:rPr>
              <a:t>expensive. </a:t>
            </a:r>
            <a:r>
              <a:rPr lang="en-US" sz="2000" i="0" dirty="0">
                <a:latin typeface="Calibri"/>
                <a:cs typeface="Calibri"/>
              </a:rPr>
              <a:t>To run DFT calculations, leave out the option --</a:t>
            </a:r>
            <a:r>
              <a:rPr lang="en-US" sz="2000" i="0" dirty="0" err="1" smtClean="0">
                <a:latin typeface="Calibri"/>
                <a:cs typeface="Calibri"/>
              </a:rPr>
              <a:t>generate_aflowin_only</a:t>
            </a:r>
            <a:r>
              <a:rPr lang="en-US" sz="2000" i="0" dirty="0">
                <a:latin typeface="Calibri"/>
                <a:cs typeface="Calibri"/>
              </a:rPr>
              <a:t>.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  <a:r>
              <a:rPr lang="en-US" sz="2000" i="0" dirty="0">
                <a:latin typeface="Calibri"/>
                <a:cs typeface="Calibri"/>
              </a:rPr>
              <a:t>U</a:t>
            </a:r>
            <a:r>
              <a:rPr lang="en-US" sz="2000" i="0" dirty="0" smtClean="0">
                <a:latin typeface="Calibri"/>
                <a:cs typeface="Calibri"/>
              </a:rPr>
              <a:t>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--multi --D ./ </a:t>
            </a:r>
            <a:r>
              <a:rPr lang="en-US" sz="2000" i="0" dirty="0">
                <a:latin typeface="Calibri"/>
                <a:cs typeface="Calibri"/>
              </a:rPr>
              <a:t>to run all </a:t>
            </a:r>
            <a:r>
              <a:rPr lang="en-US" sz="2000" i="0" dirty="0" smtClean="0">
                <a:latin typeface="Calibri"/>
                <a:cs typeface="Calibri"/>
              </a:rPr>
              <a:t>subdirectories)</a:t>
            </a:r>
            <a:r>
              <a:rPr lang="en-US" sz="2000" i="0" dirty="0">
                <a:latin typeface="Calibri"/>
                <a:cs typeface="Calibri"/>
              </a:rPr>
              <a:t>. How many subdirectories are created?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>
                <a:latin typeface="Calibri"/>
                <a:cs typeface="Calibri"/>
              </a:rPr>
              <a:t>Copy the </a:t>
            </a:r>
            <a:r>
              <a:rPr lang="en-US" sz="2000" i="0" dirty="0" err="1">
                <a:latin typeface="Calibri"/>
                <a:cs typeface="Calibri"/>
              </a:rPr>
              <a:t>aflow.in</a:t>
            </a:r>
            <a:r>
              <a:rPr lang="en-US" sz="2000" i="0" dirty="0">
                <a:latin typeface="Calibri"/>
                <a:cs typeface="Calibri"/>
              </a:rPr>
              <a:t> file to a new directory, and add the option to switch on the use of symmetry to determine number of independent directions. Re-run the command to generate the subdirectories. How many subdirectories are created now?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 Phys. Rev. Mater.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b="1" i="0" dirty="0" smtClean="0">
                <a:latin typeface="Calibri"/>
                <a:cs typeface="Calibri"/>
              </a:rPr>
              <a:t>1</a:t>
            </a:r>
            <a:r>
              <a:rPr lang="en-US" sz="1400" i="0" dirty="0" smtClean="0">
                <a:latin typeface="Calibri"/>
                <a:cs typeface="Calibri"/>
              </a:rPr>
              <a:t>, 015401 (</a:t>
            </a:r>
            <a:r>
              <a:rPr lang="en-US" sz="1400" i="0" dirty="0">
                <a:latin typeface="Calibri"/>
                <a:cs typeface="Calibri"/>
              </a:rPr>
              <a:t>2017) </a:t>
            </a:r>
          </a:p>
        </p:txBody>
      </p:sp>
    </p:spTree>
    <p:extLst>
      <p:ext uri="{BB962C8B-B14F-4D97-AF65-F5344CB8AC3E}">
        <p14:creationId xmlns:p14="http://schemas.microsoft.com/office/powerpoint/2010/main" val="26485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AGL: Debye-</a:t>
            </a:r>
            <a:r>
              <a:rPr lang="en-US" sz="3200" i="0" dirty="0" err="1">
                <a:latin typeface="Calibri"/>
                <a:ea typeface="ＭＳ Ｐゴシック" charset="-128"/>
                <a:cs typeface="Calibri"/>
              </a:rPr>
              <a:t>Grüneisen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model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8763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AFLOW-AGL is run by including the following line in 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0846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[AFLOW_AGL]CALC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17907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number and size of the isotropic strains applied to the structures can be set using the following lines: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71142" y="2665760"/>
            <a:ext cx="40017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i="0" dirty="0">
                <a:latin typeface="Andale Mono"/>
                <a:cs typeface="Andale Mono"/>
              </a:rPr>
              <a:t>[</a:t>
            </a:r>
            <a:r>
              <a:rPr lang="en-US" i="0" dirty="0" smtClean="0">
                <a:latin typeface="Andale Mono"/>
                <a:cs typeface="Andale Mono"/>
              </a:rPr>
              <a:t>AFLOW_AGL</a:t>
            </a:r>
            <a:r>
              <a:rPr lang="en-US" i="0" dirty="0">
                <a:latin typeface="Andale Mono"/>
                <a:cs typeface="Andale Mono"/>
              </a:rPr>
              <a:t>]</a:t>
            </a:r>
            <a:r>
              <a:rPr lang="en-US" i="0" dirty="0" smtClean="0">
                <a:latin typeface="Andale Mono"/>
                <a:cs typeface="Andale Mono"/>
              </a:rPr>
              <a:t>NSTRUCTURES</a:t>
            </a:r>
            <a:r>
              <a:rPr lang="en-US" i="0" dirty="0">
                <a:latin typeface="Andale Mono"/>
                <a:cs typeface="Andale Mono"/>
              </a:rPr>
              <a:t>=&lt;number&gt; 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 smtClean="0">
                <a:latin typeface="Andale Mono"/>
                <a:cs typeface="Andale Mono"/>
              </a:rPr>
              <a:t>[AFLOW_AGL]STRAINSTEP</a:t>
            </a:r>
            <a:r>
              <a:rPr lang="en-US" i="0" dirty="0">
                <a:latin typeface="Andale Mono"/>
                <a:cs typeface="Andale Mono"/>
              </a:rPr>
              <a:t>=&lt;number&gt;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32639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The value of the Poisson ratio used to calculate the Debye temperature can be set using the following line: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1598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[AFLOW_AGL]POISSON=&lt;number&gt;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56261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DFT calculations can be run for the strained structures using the following command: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Phys. Rev. B </a:t>
            </a:r>
            <a:r>
              <a:rPr lang="en-US" sz="1400" b="1" i="0" dirty="0" smtClean="0">
                <a:latin typeface="Calibri"/>
                <a:cs typeface="Calibri"/>
              </a:rPr>
              <a:t>90</a:t>
            </a:r>
            <a:r>
              <a:rPr lang="en-US" sz="1400" i="0" dirty="0" smtClean="0">
                <a:latin typeface="Calibri"/>
                <a:cs typeface="Calibri"/>
              </a:rPr>
              <a:t>, 174107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2014); C. Toher </a:t>
            </a:r>
            <a:r>
              <a:rPr lang="en-US" sz="1400" dirty="0">
                <a:latin typeface="Calibri"/>
                <a:cs typeface="Calibri"/>
              </a:rPr>
              <a:t>et al.</a:t>
            </a:r>
            <a:r>
              <a:rPr lang="en-US" sz="1400" i="0" dirty="0">
                <a:latin typeface="Calibri"/>
                <a:cs typeface="Calibri"/>
              </a:rPr>
              <a:t>, Phys. Rev. Mater. </a:t>
            </a:r>
            <a:r>
              <a:rPr lang="en-US" sz="1400" b="1" i="0" dirty="0">
                <a:latin typeface="Calibri"/>
                <a:cs typeface="Calibri"/>
              </a:rPr>
              <a:t>1</a:t>
            </a:r>
            <a:r>
              <a:rPr lang="en-US" sz="1400" i="0" dirty="0">
                <a:latin typeface="Calibri"/>
                <a:cs typeface="Calibri"/>
              </a:rPr>
              <a:t>, 015401 (2017)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4533900"/>
            <a:ext cx="9144000" cy="97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AEL can be called to calculate the Poisson ratio using the following line: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1631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[AFLOW_AGL]AELPOISSONRATIO=ON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50969" y="6049462"/>
            <a:ext cx="4904357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sz="1800" i="0" dirty="0" err="1">
                <a:latin typeface="Andale Mono"/>
                <a:cs typeface="Andale Mono"/>
              </a:rPr>
              <a:t>aflow</a:t>
            </a:r>
            <a:r>
              <a:rPr lang="en-US" sz="1800" i="0" dirty="0">
                <a:latin typeface="Andale Mono"/>
                <a:cs typeface="Andale Mono"/>
              </a:rPr>
              <a:t> --multi --D &lt;directory path&gt;</a:t>
            </a:r>
          </a:p>
        </p:txBody>
      </p:sp>
    </p:spTree>
    <p:extLst>
      <p:ext uri="{BB962C8B-B14F-4D97-AF65-F5344CB8AC3E}">
        <p14:creationId xmlns:p14="http://schemas.microsoft.com/office/powerpoint/2010/main" val="174575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5" grpId="0"/>
      <p:bldP spid="27" grpId="0"/>
      <p:bldP spid="19" grpId="0"/>
      <p:bldP spid="20" grpId="0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AGL: Debye-</a:t>
            </a:r>
            <a:r>
              <a:rPr lang="en-US" sz="3200" i="0" dirty="0" err="1">
                <a:latin typeface="Calibri"/>
                <a:ea typeface="ＭＳ Ｐゴシック" charset="-128"/>
                <a:cs typeface="Calibri"/>
              </a:rPr>
              <a:t>Grüneisen</a:t>
            </a:r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model</a:t>
            </a:r>
            <a:endParaRPr lang="en-US" sz="3200" i="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 smtClean="0">
                <a:latin typeface="Calibri"/>
                <a:cs typeface="Calibri"/>
              </a:rPr>
              <a:t>Add the appropriate line to run an AGL calculation to the </a:t>
            </a:r>
            <a:r>
              <a:rPr lang="en-US" sz="2000" i="0" dirty="0" err="1" smtClean="0">
                <a:latin typeface="Calibri"/>
                <a:cs typeface="Calibri"/>
              </a:rPr>
              <a:t>aflow.in</a:t>
            </a:r>
            <a:r>
              <a:rPr lang="en-US" sz="2000" i="0" dirty="0" smtClean="0">
                <a:latin typeface="Calibri"/>
                <a:cs typeface="Calibri"/>
              </a:rPr>
              <a:t> file created using the </a:t>
            </a:r>
            <a:r>
              <a:rPr lang="en-US" sz="2000" i="0" dirty="0" err="1">
                <a:latin typeface="Calibri"/>
                <a:cs typeface="Calibri"/>
              </a:rPr>
              <a:t>Heusler</a:t>
            </a:r>
            <a:r>
              <a:rPr lang="en-US" sz="2000" i="0" dirty="0">
                <a:latin typeface="Calibri"/>
                <a:cs typeface="Calibri"/>
              </a:rPr>
              <a:t> prototype in the previous exercise.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--</a:t>
            </a:r>
            <a:r>
              <a:rPr lang="en-US" sz="2000" i="0" dirty="0">
                <a:latin typeface="Calibri"/>
                <a:cs typeface="Calibri"/>
              </a:rPr>
              <a:t>run --</a:t>
            </a:r>
            <a:r>
              <a:rPr lang="en-US" sz="2000" i="0" dirty="0" err="1">
                <a:latin typeface="Calibri"/>
                <a:cs typeface="Calibri"/>
              </a:rPr>
              <a:t>generate_aflowin_only</a:t>
            </a:r>
            <a:r>
              <a:rPr lang="en-US" sz="2000" i="0" dirty="0">
                <a:latin typeface="Calibri"/>
                <a:cs typeface="Calibri"/>
              </a:rPr>
              <a:t> to </a:t>
            </a:r>
            <a:r>
              <a:rPr lang="en-US" sz="2000" i="0" dirty="0" smtClean="0">
                <a:latin typeface="Calibri"/>
                <a:cs typeface="Calibri"/>
              </a:rPr>
              <a:t>create </a:t>
            </a:r>
            <a:r>
              <a:rPr lang="en-US" sz="2000" i="0" dirty="0">
                <a:latin typeface="Calibri"/>
                <a:cs typeface="Calibri"/>
              </a:rPr>
              <a:t>the subdirectories for this </a:t>
            </a:r>
            <a:r>
              <a:rPr lang="en-US" sz="2000" i="0" dirty="0" smtClean="0">
                <a:latin typeface="Calibri"/>
                <a:cs typeface="Calibri"/>
              </a:rPr>
              <a:t>calculation</a:t>
            </a:r>
            <a:r>
              <a:rPr lang="en-US" sz="2000" i="0" dirty="0">
                <a:latin typeface="Calibri"/>
                <a:cs typeface="Calibri"/>
              </a:rPr>
              <a:t>. (Note: this will not perform any DFT calculations, which would require VASP to be installed on your computer and can be computationally expensive. To run DFT calculations, leave out the option --</a:t>
            </a:r>
            <a:r>
              <a:rPr lang="en-US" sz="2000" i="0" dirty="0" err="1" smtClean="0">
                <a:latin typeface="Calibri"/>
                <a:cs typeface="Calibri"/>
              </a:rPr>
              <a:t>generate_aflowin_only</a:t>
            </a:r>
            <a:r>
              <a:rPr lang="en-US" sz="2000" i="0" dirty="0">
                <a:latin typeface="Calibri"/>
                <a:cs typeface="Calibri"/>
              </a:rPr>
              <a:t>.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  <a:r>
              <a:rPr lang="en-US" sz="2000" i="0" dirty="0">
                <a:latin typeface="Calibri"/>
                <a:cs typeface="Calibri"/>
              </a:rPr>
              <a:t>U</a:t>
            </a:r>
            <a:r>
              <a:rPr lang="en-US" sz="2000" i="0" dirty="0" smtClean="0">
                <a:latin typeface="Calibri"/>
                <a:cs typeface="Calibri"/>
              </a:rPr>
              <a:t>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--multi --D ./ </a:t>
            </a:r>
            <a:r>
              <a:rPr lang="en-US" sz="2000" i="0" dirty="0">
                <a:latin typeface="Calibri"/>
                <a:cs typeface="Calibri"/>
              </a:rPr>
              <a:t>to run all subdirectories</a:t>
            </a:r>
            <a:r>
              <a:rPr lang="en-US" sz="2000" i="0" dirty="0" smtClean="0">
                <a:latin typeface="Calibri"/>
                <a:cs typeface="Calibri"/>
              </a:rPr>
              <a:t>). </a:t>
            </a:r>
            <a:r>
              <a:rPr lang="en-US" sz="2000" i="0" dirty="0">
                <a:latin typeface="Calibri"/>
                <a:cs typeface="Calibri"/>
              </a:rPr>
              <a:t>How many subdirectories are created? </a:t>
            </a: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>
                <a:latin typeface="Calibri"/>
                <a:cs typeface="Calibri"/>
              </a:rPr>
              <a:t>Copy the </a:t>
            </a:r>
            <a:r>
              <a:rPr lang="en-US" sz="2000" i="0" dirty="0" err="1">
                <a:latin typeface="Calibri"/>
                <a:cs typeface="Calibri"/>
              </a:rPr>
              <a:t>aflow.in</a:t>
            </a:r>
            <a:r>
              <a:rPr lang="en-US" sz="2000" i="0" dirty="0">
                <a:latin typeface="Calibri"/>
                <a:cs typeface="Calibri"/>
              </a:rPr>
              <a:t> file to a new directory, and add the option </a:t>
            </a:r>
            <a:r>
              <a:rPr lang="en-US" sz="2000" i="0" dirty="0" smtClean="0">
                <a:latin typeface="Calibri"/>
                <a:cs typeface="Calibri"/>
              </a:rPr>
              <a:t>to use AEL to calculate the Poisson ratio. </a:t>
            </a:r>
            <a:r>
              <a:rPr lang="en-US" sz="2000" i="0" dirty="0">
                <a:latin typeface="Calibri"/>
                <a:cs typeface="Calibri"/>
              </a:rPr>
              <a:t>Re-run the command to generate the subdirectories. </a:t>
            </a:r>
            <a:r>
              <a:rPr lang="en-US" sz="2000" i="0" dirty="0" smtClean="0">
                <a:latin typeface="Calibri"/>
                <a:cs typeface="Calibri"/>
              </a:rPr>
              <a:t>What structures are created? </a:t>
            </a:r>
            <a:endParaRPr lang="en-US" sz="2000" i="0" dirty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C. Toher </a:t>
            </a:r>
            <a:r>
              <a:rPr lang="en-US" sz="1400" dirty="0" smtClean="0">
                <a:latin typeface="Calibri"/>
                <a:cs typeface="Calibri"/>
              </a:rPr>
              <a:t>et al.</a:t>
            </a:r>
            <a:r>
              <a:rPr lang="en-US" sz="1400" i="0" dirty="0" smtClean="0">
                <a:latin typeface="Calibri"/>
                <a:cs typeface="Calibri"/>
              </a:rPr>
              <a:t>,</a:t>
            </a:r>
            <a:r>
              <a:rPr lang="en-US" sz="1400" dirty="0" smtClean="0">
                <a:latin typeface="Calibri"/>
                <a:cs typeface="Calibri"/>
              </a:rPr>
              <a:t> </a:t>
            </a:r>
            <a:r>
              <a:rPr lang="en-US" sz="1400" i="0" dirty="0" smtClean="0">
                <a:latin typeface="Calibri"/>
                <a:cs typeface="Calibri"/>
              </a:rPr>
              <a:t>Phys. Rev. B </a:t>
            </a:r>
            <a:r>
              <a:rPr lang="en-US" sz="1400" b="1" i="0" dirty="0" smtClean="0">
                <a:latin typeface="Calibri"/>
                <a:cs typeface="Calibri"/>
              </a:rPr>
              <a:t>90</a:t>
            </a:r>
            <a:r>
              <a:rPr lang="en-US" sz="1400" i="0" dirty="0" smtClean="0">
                <a:latin typeface="Calibri"/>
                <a:cs typeface="Calibri"/>
              </a:rPr>
              <a:t>, 174107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2014); C. Toher </a:t>
            </a:r>
            <a:r>
              <a:rPr lang="en-US" sz="1400" dirty="0">
                <a:latin typeface="Calibri"/>
                <a:cs typeface="Calibri"/>
              </a:rPr>
              <a:t>et al.</a:t>
            </a:r>
            <a:r>
              <a:rPr lang="en-US" sz="1400" i="0" dirty="0">
                <a:latin typeface="Calibri"/>
                <a:cs typeface="Calibri"/>
              </a:rPr>
              <a:t>, Phys. Rev. Mater. </a:t>
            </a:r>
            <a:r>
              <a:rPr lang="en-US" sz="1400" b="1" i="0" dirty="0">
                <a:latin typeface="Calibri"/>
                <a:cs typeface="Calibri"/>
              </a:rPr>
              <a:t>1</a:t>
            </a:r>
            <a:r>
              <a:rPr lang="en-US" sz="1400" i="0" dirty="0">
                <a:latin typeface="Calibri"/>
                <a:cs typeface="Calibri"/>
              </a:rPr>
              <a:t>, 015401 (2017) </a:t>
            </a:r>
          </a:p>
        </p:txBody>
      </p:sp>
    </p:spTree>
    <p:extLst>
      <p:ext uri="{BB962C8B-B14F-4D97-AF65-F5344CB8AC3E}">
        <p14:creationId xmlns:p14="http://schemas.microsoft.com/office/powerpoint/2010/main" val="210432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cs typeface="Calibri"/>
              </a:rPr>
              <a:t>APL: Phonon </a:t>
            </a:r>
            <a:r>
              <a:rPr lang="en-US" sz="3200" i="0" dirty="0" smtClean="0">
                <a:latin typeface="Calibri"/>
                <a:cs typeface="Calibri"/>
              </a:rPr>
              <a:t>calculations</a:t>
            </a:r>
            <a:endParaRPr lang="en-US" sz="3200" i="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876300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AFLOW-APL is run by uncommenting the following line in the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9145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latin typeface="Andale Mono"/>
                <a:cs typeface="Andale Mono"/>
              </a:rPr>
              <a:t>[AFLOW_APL]CALC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2572638"/>
            <a:ext cx="9144000" cy="46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Additional parameters: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9858" y="3111867"/>
            <a:ext cx="5029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AFLOW_APL]ENGINE=</a:t>
            </a:r>
            <a:r>
              <a:rPr lang="mr-IN" i="0" dirty="0" smtClean="0">
                <a:latin typeface="Andale Mono"/>
                <a:cs typeface="Andale Mono"/>
              </a:rPr>
              <a:t>DM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AFLOW_APL]DMAG=</a:t>
            </a:r>
            <a:r>
              <a:rPr lang="mr-IN" i="0" dirty="0" smtClean="0">
                <a:latin typeface="Andale Mono"/>
                <a:cs typeface="Andale Mono"/>
              </a:rPr>
              <a:t>0.015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AFLOW_APL]MINATOMS=</a:t>
            </a:r>
            <a:r>
              <a:rPr lang="mr-IN" i="0" dirty="0" smtClean="0">
                <a:latin typeface="Andale Mono"/>
                <a:cs typeface="Andale Mono"/>
              </a:rPr>
              <a:t>100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#[AFLOW_APL]SUPERCELL=3x3x3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AFLOW_APL]DC</a:t>
            </a:r>
            <a:r>
              <a:rPr lang="mr-IN" i="0" dirty="0" smtClean="0">
                <a:latin typeface="Andale Mono"/>
                <a:cs typeface="Andale Mono"/>
              </a:rPr>
              <a:t>=y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>
                <a:solidFill>
                  <a:schemeClr val="bg2"/>
                </a:solidFill>
                <a:latin typeface="Andale Mono"/>
                <a:cs typeface="Andale Mono"/>
              </a:rPr>
              <a:t>[AFLOW_APL]</a:t>
            </a:r>
            <a:r>
              <a:rPr lang="en-US" i="0" dirty="0" smtClean="0">
                <a:solidFill>
                  <a:schemeClr val="bg2"/>
                </a:solidFill>
                <a:latin typeface="Andale Mono"/>
                <a:cs typeface="Andale Mono"/>
              </a:rPr>
              <a:t>DCUSERPATH=G</a:t>
            </a:r>
            <a:r>
              <a:rPr lang="en-US" i="0" dirty="0">
                <a:solidFill>
                  <a:schemeClr val="bg2"/>
                </a:solidFill>
                <a:latin typeface="Andale Mono"/>
                <a:cs typeface="Andale Mono"/>
              </a:rPr>
              <a:t>-X|X-U|K-G|G-</a:t>
            </a:r>
            <a:r>
              <a:rPr lang="en-US" i="0" dirty="0" smtClean="0">
                <a:solidFill>
                  <a:srgbClr val="808080"/>
                </a:solidFill>
                <a:latin typeface="Andale Mono"/>
                <a:cs typeface="Andale Mono"/>
              </a:rPr>
              <a:t>L</a:t>
            </a: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AFLOW_APL]DPM=</a:t>
            </a:r>
            <a:r>
              <a:rPr lang="mr-IN" i="0" dirty="0" smtClean="0">
                <a:latin typeface="Andale Mono"/>
                <a:cs typeface="Andale Mono"/>
              </a:rPr>
              <a:t>y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AFLOW_APL]ZEROSTATE=</a:t>
            </a:r>
            <a:r>
              <a:rPr lang="mr-IN" i="0" dirty="0" smtClean="0">
                <a:latin typeface="Andale Mono"/>
                <a:cs typeface="Andale Mono"/>
              </a:rPr>
              <a:t>y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>
                <a:solidFill>
                  <a:srgbClr val="808080"/>
                </a:solidFill>
                <a:latin typeface="Andale Mono"/>
                <a:cs typeface="Andale Mono"/>
              </a:rPr>
              <a:t>[AFLOW_APL]POLAR=</a:t>
            </a:r>
            <a:r>
              <a:rPr lang="en-US" i="0" dirty="0" smtClean="0">
                <a:solidFill>
                  <a:srgbClr val="808080"/>
                </a:solidFill>
                <a:latin typeface="Andale Mono"/>
                <a:cs typeface="Andale Mono"/>
              </a:rPr>
              <a:t>y</a:t>
            </a:r>
            <a:endParaRPr lang="en-US" i="0" dirty="0">
              <a:solidFill>
                <a:srgbClr val="808080"/>
              </a:solidFill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AFLOW_APL]DOS=</a:t>
            </a:r>
            <a:r>
              <a:rPr lang="mr-IN" i="0" dirty="0" smtClean="0">
                <a:latin typeface="Andale Mono"/>
                <a:cs typeface="Andale Mono"/>
              </a:rPr>
              <a:t>y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AFLOW_APL]TP=</a:t>
            </a:r>
            <a:r>
              <a:rPr lang="mr-IN" i="0" dirty="0" smtClean="0">
                <a:latin typeface="Andale Mono"/>
                <a:cs typeface="Andale Mono"/>
              </a:rPr>
              <a:t>y</a:t>
            </a:r>
            <a:endParaRPr lang="en-US" i="0" dirty="0">
              <a:latin typeface="Andale Mono"/>
              <a:cs typeface="Andale Mono"/>
            </a:endParaRPr>
          </a:p>
          <a:p>
            <a:pPr algn="l"/>
            <a:r>
              <a:rPr lang="mr-IN" i="0" dirty="0" smtClean="0">
                <a:latin typeface="Andale Mono"/>
                <a:cs typeface="Andale Mono"/>
              </a:rPr>
              <a:t>[</a:t>
            </a:r>
            <a:r>
              <a:rPr lang="mr-IN" i="0" dirty="0">
                <a:latin typeface="Andale Mono"/>
                <a:cs typeface="Andale Mono"/>
              </a:rPr>
              <a:t>AFLOW_APL]TPT=0:2000:</a:t>
            </a:r>
            <a:r>
              <a:rPr lang="mr-IN" i="0" dirty="0" smtClean="0">
                <a:latin typeface="Andale Mono"/>
                <a:cs typeface="Andale Mono"/>
              </a:rPr>
              <a:t>10</a:t>
            </a:r>
            <a:endParaRPr lang="en-US" i="0" dirty="0" smtClean="0">
              <a:latin typeface="Andale Mono"/>
              <a:cs typeface="Andale Mono"/>
            </a:endParaRPr>
          </a:p>
          <a:p>
            <a:pPr algn="l"/>
            <a:r>
              <a:rPr lang="en-US" i="0" dirty="0" smtClean="0">
                <a:solidFill>
                  <a:srgbClr val="808080"/>
                </a:solidFill>
                <a:latin typeface="Andale Mono"/>
                <a:cs typeface="Andale Mono"/>
              </a:rPr>
              <a:t>[</a:t>
            </a:r>
            <a:r>
              <a:rPr lang="en-US" i="0" dirty="0">
                <a:solidFill>
                  <a:srgbClr val="808080"/>
                </a:solidFill>
                <a:latin typeface="Andale Mono"/>
                <a:cs typeface="Andale Mono"/>
              </a:rPr>
              <a:t>AFLOW_APL]KPPRA</a:t>
            </a:r>
            <a:r>
              <a:rPr lang="en-US" i="0" dirty="0" smtClean="0">
                <a:solidFill>
                  <a:srgbClr val="808080"/>
                </a:solidFill>
                <a:latin typeface="Andale Mono"/>
                <a:cs typeface="Andale Mono"/>
              </a:rPr>
              <a:t>=2000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724469"/>
            <a:ext cx="914400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Followed by the usual run command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68755" y="2239626"/>
            <a:ext cx="3518912" cy="338554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none">
            <a:spAutoFit/>
          </a:bodyPr>
          <a:lstStyle/>
          <a:p>
            <a:r>
              <a:rPr lang="en-US" i="0" dirty="0" err="1" smtClean="0">
                <a:latin typeface="Andale Mono"/>
                <a:cs typeface="Andale Mono"/>
              </a:rPr>
              <a:t>aflow</a:t>
            </a:r>
            <a:r>
              <a:rPr lang="en-US" i="0" dirty="0" smtClean="0">
                <a:latin typeface="Andale Mono"/>
                <a:cs typeface="Andale Mono"/>
              </a:rPr>
              <a:t> --run --LOCK=</a:t>
            </a:r>
            <a:r>
              <a:rPr lang="en-US" i="0" dirty="0" err="1" smtClean="0">
                <a:latin typeface="Andale Mono"/>
                <a:cs typeface="Andale Mono"/>
              </a:rPr>
              <a:t>apl.LOCK</a:t>
            </a:r>
            <a:endParaRPr lang="en-US" i="0" dirty="0"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err="1">
                <a:latin typeface="Calibri"/>
                <a:cs typeface="Calibri"/>
              </a:rPr>
              <a:t>Comput</a:t>
            </a:r>
            <a:r>
              <a:rPr lang="en-US" sz="1400" i="0" dirty="0">
                <a:latin typeface="Calibri"/>
                <a:cs typeface="Calibri"/>
              </a:rPr>
              <a:t>. Mater. Sci. </a:t>
            </a:r>
            <a:r>
              <a:rPr lang="en-US" sz="1400" b="1" i="0" dirty="0">
                <a:latin typeface="Calibri"/>
                <a:cs typeface="Calibri"/>
              </a:rPr>
              <a:t>58</a:t>
            </a:r>
            <a:r>
              <a:rPr lang="en-US" sz="1400" i="0" dirty="0">
                <a:latin typeface="Calibri"/>
                <a:cs typeface="Calibri"/>
              </a:rPr>
              <a:t>, 218 (2012); </a:t>
            </a:r>
            <a:r>
              <a:rPr lang="en-US" sz="1400" i="0" dirty="0" err="1">
                <a:latin typeface="Calibri"/>
                <a:cs typeface="Calibri"/>
              </a:rPr>
              <a:t>Curtarolo</a:t>
            </a:r>
            <a:r>
              <a:rPr lang="en-US" sz="1400" i="0" dirty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58</a:t>
            </a:r>
            <a:r>
              <a:rPr lang="en-US" sz="1400" i="0" dirty="0" smtClean="0">
                <a:latin typeface="Calibri"/>
                <a:cs typeface="Calibri"/>
              </a:rPr>
              <a:t>, 227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2012)</a:t>
            </a:r>
            <a:endParaRPr lang="en-US" sz="1400" i="0" dirty="0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4720141" y="3294014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11416" y="3527916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5830153" y="3860712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4223536" y="4250825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6709251" y="4502120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4138232" y="4763188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4864930" y="4994109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471018" y="5245405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4185773" y="5469534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4117857" y="5734413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150176" y="5958542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824180" y="6203046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18" y="3635957"/>
            <a:ext cx="177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cs typeface="Calibri"/>
              </a:rPr>
              <a:t>APL: Phonon </a:t>
            </a:r>
            <a:r>
              <a:rPr lang="en-US" sz="3200" i="0" dirty="0" smtClean="0">
                <a:latin typeface="Calibri"/>
                <a:cs typeface="Calibri"/>
              </a:rPr>
              <a:t>calculations</a:t>
            </a:r>
            <a:endParaRPr lang="en-US" sz="3200" i="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0" y="3462303"/>
            <a:ext cx="9144000" cy="87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DFT calculations can be run for the strained structures using the following command:</a:t>
            </a:r>
            <a:endParaRPr lang="en-US" sz="2000" i="0" dirty="0" smtClean="0">
              <a:latin typeface="Calibri"/>
              <a:cs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47541" y="1539473"/>
            <a:ext cx="9144000" cy="774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0" dirty="0" smtClean="0">
                <a:latin typeface="Calibri"/>
                <a:cs typeface="Calibri"/>
              </a:rPr>
              <a:t>Alternatively, a fresh </a:t>
            </a:r>
            <a:r>
              <a:rPr lang="en-US" sz="2400" i="0" dirty="0" err="1" smtClean="0">
                <a:latin typeface="Calibri"/>
                <a:cs typeface="Calibri"/>
              </a:rPr>
              <a:t>aflow.in</a:t>
            </a:r>
            <a:r>
              <a:rPr lang="en-US" sz="2400" i="0" dirty="0" smtClean="0">
                <a:latin typeface="Calibri"/>
                <a:cs typeface="Calibri"/>
              </a:rPr>
              <a:t> can be created with the line already uncommented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425" y="2703572"/>
            <a:ext cx="7423150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i="0" dirty="0" err="1">
                <a:latin typeface="Andale Mono"/>
                <a:cs typeface="Andale Mono"/>
              </a:rPr>
              <a:t>aflow</a:t>
            </a:r>
            <a:r>
              <a:rPr lang="en-US" sz="1800" i="0" dirty="0">
                <a:latin typeface="Andale Mono"/>
                <a:cs typeface="Andale Mono"/>
              </a:rPr>
              <a:t> --</a:t>
            </a:r>
            <a:r>
              <a:rPr lang="en-US" sz="1800" i="0" dirty="0" err="1">
                <a:latin typeface="Andale Mono"/>
                <a:cs typeface="Andale Mono"/>
              </a:rPr>
              <a:t>aflow_proto</a:t>
            </a:r>
            <a:r>
              <a:rPr lang="en-US" sz="1800" i="0" dirty="0">
                <a:latin typeface="Andale Mono"/>
                <a:cs typeface="Andale Mono"/>
              </a:rPr>
              <a:t>=T0001.A2BC:Cu:Ti:</a:t>
            </a:r>
            <a:r>
              <a:rPr lang="en-US" sz="1800" i="0" dirty="0" smtClean="0">
                <a:latin typeface="Andale Mono"/>
                <a:cs typeface="Andale Mono"/>
              </a:rPr>
              <a:t>Zn --module=</a:t>
            </a:r>
            <a:r>
              <a:rPr lang="en-US" sz="1800" i="0" dirty="0" err="1" smtClean="0">
                <a:latin typeface="Andale Mono"/>
                <a:cs typeface="Andale Mono"/>
              </a:rPr>
              <a:t>apl</a:t>
            </a:r>
            <a:endParaRPr lang="en-US" sz="1800" i="0" dirty="0">
              <a:latin typeface="Andale Mono"/>
              <a:cs typeface="Andale Mon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19822" y="4725065"/>
            <a:ext cx="4904357" cy="369332"/>
          </a:xfrm>
          <a:prstGeom prst="rect">
            <a:avLst/>
          </a:prstGeom>
          <a:ln w="12700">
            <a:solidFill>
              <a:srgbClr val="4C8D57"/>
            </a:solidFill>
          </a:ln>
        </p:spPr>
        <p:txBody>
          <a:bodyPr wrap="square">
            <a:spAutoFit/>
          </a:bodyPr>
          <a:lstStyle/>
          <a:p>
            <a:r>
              <a:rPr lang="en-US" sz="1800" i="0" dirty="0" err="1">
                <a:latin typeface="Andale Mono"/>
                <a:cs typeface="Andale Mono"/>
              </a:rPr>
              <a:t>aflow</a:t>
            </a:r>
            <a:r>
              <a:rPr lang="en-US" sz="1800" i="0" dirty="0">
                <a:latin typeface="Andale Mono"/>
                <a:cs typeface="Andale Mono"/>
              </a:rPr>
              <a:t> --multi --D &lt;directory path&gt;</a:t>
            </a:r>
          </a:p>
        </p:txBody>
      </p:sp>
    </p:spTree>
    <p:extLst>
      <p:ext uri="{BB962C8B-B14F-4D97-AF65-F5344CB8AC3E}">
        <p14:creationId xmlns:p14="http://schemas.microsoft.com/office/powerpoint/2010/main" val="17204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cs typeface="Calibri"/>
              </a:rPr>
              <a:t>APL: Phonon </a:t>
            </a:r>
            <a:r>
              <a:rPr lang="en-US" sz="3200" i="0" dirty="0" smtClean="0">
                <a:latin typeface="Calibri"/>
                <a:cs typeface="Calibri"/>
              </a:rPr>
              <a:t>calculations</a:t>
            </a:r>
            <a:endParaRPr lang="en-US" sz="3200" i="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927101"/>
            <a:ext cx="9144000" cy="544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0" dirty="0" smtClean="0">
                <a:latin typeface="Calibri"/>
                <a:cs typeface="Calibri"/>
              </a:rPr>
              <a:t>Exercises:</a:t>
            </a:r>
          </a:p>
          <a:p>
            <a:r>
              <a:rPr lang="en-US" sz="2000" i="0" dirty="0">
                <a:latin typeface="Calibri"/>
                <a:cs typeface="Calibri"/>
              </a:rPr>
              <a:t>Add/uncomment the appropriate line to run an APL calculation to the </a:t>
            </a:r>
            <a:r>
              <a:rPr lang="en-US" sz="2000" i="0" dirty="0" err="1">
                <a:latin typeface="Calibri"/>
                <a:cs typeface="Calibri"/>
              </a:rPr>
              <a:t>aflow.in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file </a:t>
            </a:r>
            <a:r>
              <a:rPr lang="en-US" sz="2000" i="0" dirty="0">
                <a:latin typeface="Calibri"/>
                <a:cs typeface="Calibri"/>
              </a:rPr>
              <a:t>created using the </a:t>
            </a:r>
            <a:r>
              <a:rPr lang="en-US" sz="2000" i="0" dirty="0" err="1">
                <a:latin typeface="Calibri"/>
                <a:cs typeface="Calibri"/>
              </a:rPr>
              <a:t>Heusler</a:t>
            </a:r>
            <a:r>
              <a:rPr lang="en-US" sz="2000" i="0" dirty="0">
                <a:latin typeface="Calibri"/>
                <a:cs typeface="Calibri"/>
              </a:rPr>
              <a:t> prototype in the previous exercise. </a:t>
            </a:r>
            <a:endParaRPr lang="en-US" sz="2000" i="0" dirty="0" smtClean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r>
              <a:rPr lang="en-US" sz="2000" i="0" dirty="0" smtClean="0">
                <a:latin typeface="Calibri"/>
                <a:cs typeface="Calibri"/>
              </a:rPr>
              <a:t>Use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 smtClean="0">
                <a:latin typeface="Calibri"/>
                <a:cs typeface="Calibri"/>
              </a:rPr>
              <a:t>aflow</a:t>
            </a:r>
            <a:r>
              <a:rPr lang="en-US" sz="2000" i="0" dirty="0" smtClean="0">
                <a:latin typeface="Calibri"/>
                <a:cs typeface="Calibri"/>
              </a:rPr>
              <a:t> --run </a:t>
            </a:r>
            <a:r>
              <a:rPr lang="en-US" sz="2000" i="0" dirty="0">
                <a:latin typeface="Calibri"/>
                <a:cs typeface="Calibri"/>
              </a:rPr>
              <a:t>--</a:t>
            </a:r>
            <a:r>
              <a:rPr lang="en-US" sz="2000" i="0" dirty="0" err="1">
                <a:latin typeface="Calibri"/>
                <a:cs typeface="Calibri"/>
              </a:rPr>
              <a:t>generate_aflowin_only</a:t>
            </a:r>
            <a:r>
              <a:rPr lang="en-US" sz="2000" i="0" dirty="0">
                <a:latin typeface="Calibri"/>
                <a:cs typeface="Calibri"/>
              </a:rPr>
              <a:t> to create the subdirectories for this calculation</a:t>
            </a:r>
            <a:r>
              <a:rPr lang="en-US" sz="2000" i="0" dirty="0" smtClean="0">
                <a:latin typeface="Calibri"/>
                <a:cs typeface="Calibri"/>
              </a:rPr>
              <a:t>. </a:t>
            </a:r>
            <a:r>
              <a:rPr lang="en-US" sz="2000" i="0" dirty="0">
                <a:latin typeface="Calibri"/>
                <a:cs typeface="Calibri"/>
              </a:rPr>
              <a:t>(Note: this will not perform any DFT calculations, which would require VASP to be installed on your computer and can be computationally expensive. To run DFT calculations, leave out the option --</a:t>
            </a:r>
            <a:r>
              <a:rPr lang="en-US" sz="2000" i="0" dirty="0" err="1" smtClean="0">
                <a:latin typeface="Calibri"/>
                <a:cs typeface="Calibri"/>
              </a:rPr>
              <a:t>generate_aflowin_only</a:t>
            </a:r>
            <a:r>
              <a:rPr lang="en-US" sz="2000" i="0" dirty="0">
                <a:latin typeface="Calibri"/>
                <a:cs typeface="Calibri"/>
              </a:rPr>
              <a:t>.</a:t>
            </a:r>
            <a:r>
              <a:rPr lang="en-US" sz="2000" i="0" dirty="0" smtClean="0">
                <a:latin typeface="Calibri"/>
                <a:cs typeface="Calibri"/>
              </a:rPr>
              <a:t> </a:t>
            </a:r>
            <a:r>
              <a:rPr lang="en-US" sz="2000" i="0" dirty="0">
                <a:latin typeface="Calibri"/>
                <a:cs typeface="Calibri"/>
              </a:rPr>
              <a:t>U</a:t>
            </a:r>
            <a:r>
              <a:rPr lang="en-US" sz="2000" i="0" dirty="0" smtClean="0">
                <a:latin typeface="Calibri"/>
                <a:cs typeface="Calibri"/>
              </a:rPr>
              <a:t>se </a:t>
            </a:r>
            <a:r>
              <a:rPr lang="en-US" sz="2000" i="0" dirty="0">
                <a:latin typeface="Calibri"/>
                <a:cs typeface="Calibri"/>
              </a:rPr>
              <a:t>the command </a:t>
            </a:r>
            <a:r>
              <a:rPr lang="en-US" sz="2000" i="0" dirty="0" err="1">
                <a:latin typeface="Calibri"/>
                <a:cs typeface="Calibri"/>
              </a:rPr>
              <a:t>aflow</a:t>
            </a:r>
            <a:r>
              <a:rPr lang="en-US" sz="2000" i="0" dirty="0">
                <a:latin typeface="Calibri"/>
                <a:cs typeface="Calibri"/>
              </a:rPr>
              <a:t> </a:t>
            </a:r>
            <a:r>
              <a:rPr lang="en-US" sz="2000" i="0" dirty="0" smtClean="0">
                <a:latin typeface="Calibri"/>
                <a:cs typeface="Calibri"/>
              </a:rPr>
              <a:t>--multi --D ./ </a:t>
            </a:r>
            <a:r>
              <a:rPr lang="en-US" sz="2000" i="0" dirty="0">
                <a:latin typeface="Calibri"/>
                <a:cs typeface="Calibri"/>
              </a:rPr>
              <a:t>to run all subdirectories</a:t>
            </a:r>
            <a:r>
              <a:rPr lang="en-US" sz="2000" i="0" dirty="0" smtClean="0">
                <a:latin typeface="Calibri"/>
                <a:cs typeface="Calibri"/>
              </a:rPr>
              <a:t>). How </a:t>
            </a:r>
            <a:r>
              <a:rPr lang="en-US" sz="2000" i="0" dirty="0">
                <a:latin typeface="Calibri"/>
                <a:cs typeface="Calibri"/>
              </a:rPr>
              <a:t>many subdirectories are </a:t>
            </a:r>
            <a:r>
              <a:rPr lang="en-US" sz="2000" i="0" dirty="0" smtClean="0">
                <a:latin typeface="Calibri"/>
                <a:cs typeface="Calibri"/>
              </a:rPr>
              <a:t>created</a:t>
            </a:r>
            <a:r>
              <a:rPr lang="en-US" sz="2000" i="0" dirty="0">
                <a:latin typeface="Calibri"/>
                <a:cs typeface="Calibri"/>
              </a:rPr>
              <a:t>? </a:t>
            </a:r>
            <a:r>
              <a:rPr lang="en-US" sz="2000" i="0" dirty="0" smtClean="0">
                <a:latin typeface="Calibri"/>
                <a:cs typeface="Calibri"/>
              </a:rPr>
              <a:t>How many atoms do the </a:t>
            </a:r>
            <a:r>
              <a:rPr lang="en-US" sz="2000" i="0" dirty="0" err="1" smtClean="0">
                <a:latin typeface="Calibri"/>
                <a:cs typeface="Calibri"/>
              </a:rPr>
              <a:t>supercells</a:t>
            </a:r>
            <a:r>
              <a:rPr lang="en-US" sz="2000" i="0" dirty="0" smtClean="0">
                <a:latin typeface="Calibri"/>
                <a:cs typeface="Calibri"/>
              </a:rPr>
              <a:t> contain?</a:t>
            </a:r>
            <a:endParaRPr lang="en-US" sz="2000" i="0" dirty="0">
              <a:latin typeface="Calibri"/>
              <a:cs typeface="Calibri"/>
            </a:endParaRPr>
          </a:p>
          <a:p>
            <a:endParaRPr lang="en-US" sz="2000" i="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  <a:p>
            <a:endParaRPr lang="en-US" sz="2400" i="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59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>
                <a:latin typeface="Calibri"/>
                <a:ea typeface="ＭＳ Ｐゴシック" charset="-128"/>
                <a:cs typeface="Calibri"/>
              </a:rPr>
              <a:t>AFLOW: </a:t>
            </a:r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Crystallographic Prototypes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8054" y="6553200"/>
            <a:ext cx="915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0" dirty="0" smtClean="0">
                <a:latin typeface="Calibri"/>
                <a:cs typeface="Calibri"/>
              </a:rPr>
              <a:t>M. J. </a:t>
            </a:r>
            <a:r>
              <a:rPr lang="en-US" sz="1400" i="0" dirty="0" err="1" smtClean="0">
                <a:latin typeface="Calibri"/>
                <a:cs typeface="Calibri"/>
              </a:rPr>
              <a:t>Mehl</a:t>
            </a:r>
            <a:r>
              <a:rPr lang="en-US" sz="1400" i="0" dirty="0" smtClean="0">
                <a:latin typeface="Calibri"/>
                <a:cs typeface="Calibri"/>
              </a:rPr>
              <a:t> </a:t>
            </a:r>
            <a:r>
              <a:rPr lang="en-US" sz="1400" dirty="0" smtClean="0">
                <a:latin typeface="Calibri"/>
                <a:cs typeface="Calibri"/>
              </a:rPr>
              <a:t>et al</a:t>
            </a:r>
            <a:r>
              <a:rPr lang="en-US" sz="1400" i="0" dirty="0" smtClean="0">
                <a:latin typeface="Calibri"/>
                <a:cs typeface="Calibri"/>
              </a:rPr>
              <a:t>.</a:t>
            </a:r>
            <a:r>
              <a:rPr lang="en-US" sz="1400" dirty="0" smtClean="0">
                <a:latin typeface="Calibri"/>
                <a:cs typeface="Calibri"/>
              </a:rPr>
              <a:t>, </a:t>
            </a:r>
            <a:r>
              <a:rPr lang="en-US" sz="1400" i="0" dirty="0" err="1" smtClean="0">
                <a:latin typeface="Calibri"/>
                <a:cs typeface="Calibri"/>
              </a:rPr>
              <a:t>Comput</a:t>
            </a:r>
            <a:r>
              <a:rPr lang="en-US" sz="1400" i="0" dirty="0" smtClean="0">
                <a:latin typeface="Calibri"/>
                <a:cs typeface="Calibri"/>
              </a:rPr>
              <a:t>. Mater. Sci. </a:t>
            </a:r>
            <a:r>
              <a:rPr lang="en-US" sz="1400" b="1" i="0" dirty="0" smtClean="0">
                <a:latin typeface="Calibri"/>
                <a:cs typeface="Calibri"/>
              </a:rPr>
              <a:t>136</a:t>
            </a:r>
            <a:r>
              <a:rPr lang="en-US" sz="1400" i="0" dirty="0" smtClean="0">
                <a:latin typeface="Calibri"/>
                <a:cs typeface="Calibri"/>
              </a:rPr>
              <a:t>, S1-S828 </a:t>
            </a:r>
            <a:r>
              <a:rPr lang="en-US" sz="1400" i="0" dirty="0">
                <a:latin typeface="Calibri"/>
                <a:cs typeface="Calibri"/>
              </a:rPr>
              <a:t>(</a:t>
            </a:r>
            <a:r>
              <a:rPr lang="en-US" sz="1400" i="0" dirty="0" smtClean="0">
                <a:latin typeface="Calibri"/>
                <a:cs typeface="Calibri"/>
              </a:rPr>
              <a:t>2017); D. Hicks </a:t>
            </a:r>
            <a:r>
              <a:rPr lang="en-US" sz="1400" dirty="0">
                <a:latin typeface="Calibri"/>
                <a:cs typeface="Calibri"/>
              </a:rPr>
              <a:t>et al</a:t>
            </a:r>
            <a:r>
              <a:rPr lang="en-US" sz="1400" i="0" dirty="0">
                <a:latin typeface="Calibri"/>
                <a:cs typeface="Calibri"/>
              </a:rPr>
              <a:t>.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i="0" dirty="0" smtClean="0">
                <a:latin typeface="Calibri"/>
                <a:cs typeface="Calibri"/>
              </a:rPr>
              <a:t>submitted (2018) </a:t>
            </a:r>
            <a:endParaRPr lang="en-US" sz="1400" i="0" dirty="0">
              <a:latin typeface="Calibri"/>
              <a:cs typeface="Calibri"/>
            </a:endParaRPr>
          </a:p>
        </p:txBody>
      </p:sp>
      <p:pic>
        <p:nvPicPr>
          <p:cNvPr id="2" name="Picture 1" descr="Screen Shot 2018-07-25 at 6.1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15" y="876300"/>
            <a:ext cx="5308571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6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Conclusions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246" y="1799223"/>
            <a:ext cx="2088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(p, T; V) = </a:t>
            </a:r>
            <a:r>
              <a:rPr lang="en-US" dirty="0" smtClean="0"/>
              <a:t>E </a:t>
            </a:r>
            <a:r>
              <a:rPr lang="en-US" dirty="0"/>
              <a:t>+ </a:t>
            </a:r>
            <a:r>
              <a:rPr lang="en-US" dirty="0" err="1"/>
              <a:t>pV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399" y="800100"/>
            <a:ext cx="9117013" cy="605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0" dirty="0" smtClean="0">
                <a:latin typeface="Calibri"/>
                <a:cs typeface="Calibri"/>
              </a:rPr>
              <a:t>Automatic materials design frameworks can generate large quantities of materials data and combine multiple DFT calculations to predict thermodynamic stability and thermo-mechanical properties</a:t>
            </a:r>
          </a:p>
          <a:p>
            <a:endParaRPr lang="en-US" sz="2200" i="0" dirty="0">
              <a:latin typeface="Calibri"/>
              <a:cs typeface="Calibri"/>
            </a:endParaRPr>
          </a:p>
          <a:p>
            <a:r>
              <a:rPr lang="en-US" sz="2200" i="0" dirty="0" smtClean="0">
                <a:latin typeface="Calibri"/>
                <a:cs typeface="Calibri"/>
              </a:rPr>
              <a:t>AFLOW data is accessible via </a:t>
            </a:r>
            <a:r>
              <a:rPr lang="en-US" sz="2200" i="0" dirty="0" err="1" smtClean="0">
                <a:latin typeface="Calibri"/>
                <a:cs typeface="Calibri"/>
              </a:rPr>
              <a:t>aflow.org</a:t>
            </a:r>
            <a:r>
              <a:rPr lang="en-US" sz="2200" i="0" dirty="0" smtClean="0">
                <a:latin typeface="Calibri"/>
                <a:cs typeface="Calibri"/>
              </a:rPr>
              <a:t> </a:t>
            </a:r>
            <a:r>
              <a:rPr lang="en-US" sz="2200" i="0" dirty="0">
                <a:latin typeface="Calibri"/>
                <a:cs typeface="Calibri"/>
              </a:rPr>
              <a:t>web portal, AFLOW REST-API, and AFLUX Search-</a:t>
            </a:r>
            <a:r>
              <a:rPr lang="en-US" sz="2200" i="0" dirty="0" smtClean="0">
                <a:latin typeface="Calibri"/>
                <a:cs typeface="Calibri"/>
              </a:rPr>
              <a:t>API</a:t>
            </a:r>
          </a:p>
          <a:p>
            <a:pPr marL="0" indent="0">
              <a:buNone/>
            </a:pPr>
            <a:endParaRPr lang="en-US" sz="2200" i="0" dirty="0">
              <a:latin typeface="Calibri"/>
              <a:cs typeface="Calibri"/>
            </a:endParaRPr>
          </a:p>
          <a:p>
            <a:r>
              <a:rPr lang="en-US" sz="2200" i="0" dirty="0" smtClean="0">
                <a:latin typeface="Calibri"/>
                <a:cs typeface="Calibri"/>
              </a:rPr>
              <a:t>Calculated AFLOW data for electronic and thermo-mechanical properties is being used to train machine-learning models to predict these quantities, which are accessible by AFLOW-ML API</a:t>
            </a:r>
          </a:p>
          <a:p>
            <a:endParaRPr lang="en-US" sz="2200" i="0" dirty="0">
              <a:latin typeface="Calibri"/>
              <a:cs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4000" y="4406900"/>
            <a:ext cx="81661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70394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_ONR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539445"/>
            <a:ext cx="2921002" cy="133724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787400"/>
          </a:xfrm>
          <a:prstGeom prst="rect">
            <a:avLst/>
          </a:prstGeom>
          <a:solidFill>
            <a:srgbClr val="7F061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3200" i="0" dirty="0" smtClean="0">
                <a:latin typeface="Calibri"/>
                <a:ea typeface="ＭＳ Ｐゴシック" charset="-128"/>
                <a:cs typeface="Calibri"/>
              </a:rPr>
              <a:t>Acknowledgements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143001"/>
            <a:ext cx="9144000" cy="5168899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Prof. Stefano </a:t>
            </a:r>
            <a:r>
              <a:rPr lang="en-US" sz="2400" dirty="0" err="1" smtClean="0">
                <a:solidFill>
                  <a:srgbClr val="3366FF"/>
                </a:solidFill>
                <a:latin typeface="Calibri"/>
                <a:cs typeface="Calibri"/>
              </a:rPr>
              <a:t>Curtarolo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(Duke): Director, Center for Materials Genomics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Dr. Frisco Rose </a:t>
            </a:r>
            <a:r>
              <a:rPr lang="en-US" sz="2400" dirty="0">
                <a:latin typeface="Calibri"/>
                <a:cs typeface="Calibri"/>
              </a:rPr>
              <a:t>(Duke): AFLUX </a:t>
            </a:r>
            <a:r>
              <a:rPr lang="en-US" sz="2400" dirty="0" smtClean="0">
                <a:latin typeface="Calibri"/>
                <a:cs typeface="Calibri"/>
              </a:rPr>
              <a:t>Search-API</a:t>
            </a:r>
            <a:endParaRPr lang="en-US" sz="2400" dirty="0"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Eric </a:t>
            </a: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Gossett </a:t>
            </a:r>
            <a:r>
              <a:rPr lang="en-US" sz="2400" dirty="0">
                <a:latin typeface="Calibri"/>
                <a:cs typeface="Calibri"/>
              </a:rPr>
              <a:t>(Duke): convex hull </a:t>
            </a:r>
            <a:r>
              <a:rPr lang="en-US" sz="2400" dirty="0" smtClean="0">
                <a:latin typeface="Calibri"/>
                <a:cs typeface="Calibri"/>
              </a:rPr>
              <a:t>online application, </a:t>
            </a:r>
            <a:r>
              <a:rPr lang="en-US" sz="2400" dirty="0">
                <a:latin typeface="Calibri"/>
                <a:cs typeface="Calibri"/>
              </a:rPr>
              <a:t>online ML </a:t>
            </a:r>
            <a:r>
              <a:rPr lang="en-US" sz="2400" dirty="0" smtClean="0">
                <a:latin typeface="Calibri"/>
                <a:cs typeface="Calibri"/>
              </a:rPr>
              <a:t>application, AFLOW-ML API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Prof. M. </a:t>
            </a:r>
            <a:r>
              <a:rPr lang="en-US" sz="2400" dirty="0" err="1" smtClean="0">
                <a:solidFill>
                  <a:srgbClr val="3366FF"/>
                </a:solidFill>
                <a:latin typeface="Calibri"/>
                <a:cs typeface="Calibri"/>
              </a:rPr>
              <a:t>Mehl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>
                <a:latin typeface="Calibri"/>
                <a:cs typeface="Calibri"/>
              </a:rPr>
              <a:t>(US Naval Academy): </a:t>
            </a:r>
            <a:r>
              <a:rPr lang="en-US" sz="2400" dirty="0" smtClean="0">
                <a:latin typeface="Calibri"/>
                <a:cs typeface="Calibri"/>
              </a:rPr>
              <a:t>library </a:t>
            </a:r>
            <a:r>
              <a:rPr lang="en-US" sz="2400" dirty="0">
                <a:latin typeface="Calibri"/>
                <a:cs typeface="Calibri"/>
              </a:rPr>
              <a:t>of crystal </a:t>
            </a:r>
            <a:r>
              <a:rPr lang="en-US" sz="2400" dirty="0" smtClean="0">
                <a:latin typeface="Calibri"/>
                <a:cs typeface="Calibri"/>
              </a:rPr>
              <a:t>prototypes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Dr</a:t>
            </a: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. O. </a:t>
            </a:r>
            <a:r>
              <a:rPr lang="en-US" sz="2400" dirty="0" err="1">
                <a:solidFill>
                  <a:srgbClr val="3366FF"/>
                </a:solidFill>
                <a:latin typeface="Calibri"/>
                <a:cs typeface="Calibri"/>
              </a:rPr>
              <a:t>Isayev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Prof. A</a:t>
            </a:r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. </a:t>
            </a:r>
            <a:r>
              <a:rPr lang="en-US" sz="2400" dirty="0" err="1" smtClean="0">
                <a:solidFill>
                  <a:srgbClr val="3366FF"/>
                </a:solidFill>
                <a:latin typeface="Calibri"/>
                <a:cs typeface="Calibri"/>
              </a:rPr>
              <a:t>Tropsha</a:t>
            </a:r>
            <a:r>
              <a:rPr lang="en-US" sz="2400" dirty="0" smtClean="0">
                <a:latin typeface="Calibri"/>
                <a:cs typeface="Calibri"/>
              </a:rPr>
              <a:t> (UNC Chapel Hill): PLMF machine </a:t>
            </a:r>
            <a:r>
              <a:rPr lang="en-US" sz="2400" dirty="0">
                <a:latin typeface="Calibri"/>
                <a:cs typeface="Calibri"/>
              </a:rPr>
              <a:t>learning </a:t>
            </a:r>
            <a:r>
              <a:rPr lang="en-US" sz="2400" dirty="0" smtClean="0">
                <a:latin typeface="Calibri"/>
                <a:cs typeface="Calibri"/>
              </a:rPr>
              <a:t>models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Dr. F. </a:t>
            </a:r>
            <a:r>
              <a:rPr lang="en-US" sz="2400" dirty="0" err="1">
                <a:solidFill>
                  <a:srgbClr val="3366FF"/>
                </a:solidFill>
                <a:latin typeface="Calibri"/>
                <a:cs typeface="Calibri"/>
              </a:rPr>
              <a:t>Legrain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Dr. J. </a:t>
            </a:r>
            <a:r>
              <a:rPr lang="en-US" sz="2400" dirty="0" err="1">
                <a:solidFill>
                  <a:srgbClr val="3366FF"/>
                </a:solidFill>
                <a:latin typeface="Calibri"/>
                <a:cs typeface="Calibri"/>
              </a:rPr>
              <a:t>Carrete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>
                <a:solidFill>
                  <a:srgbClr val="3366FF"/>
                </a:solidFill>
                <a:latin typeface="Calibri"/>
                <a:cs typeface="Calibri"/>
              </a:rPr>
              <a:t>Dr. N. Mingo </a:t>
            </a:r>
            <a:r>
              <a:rPr lang="en-US" sz="2400" dirty="0">
                <a:latin typeface="Calibri"/>
                <a:cs typeface="Calibri"/>
              </a:rPr>
              <a:t>(CEA Grenoble): MFD machine learning model</a:t>
            </a:r>
          </a:p>
          <a:p>
            <a:pPr marL="0" indent="0">
              <a:buNone/>
            </a:pP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1083"/>
            <a:ext cx="2133600" cy="306917"/>
          </a:xfrm>
        </p:spPr>
        <p:txBody>
          <a:bodyPr/>
          <a:lstStyle/>
          <a:p>
            <a:pPr>
              <a:defRPr/>
            </a:pPr>
            <a:fld id="{0363AD2D-52E4-C047-AD6A-6B20DB2239D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 descr="1_Duke_Univers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9266"/>
            <a:ext cx="2663741" cy="1218734"/>
          </a:xfrm>
          <a:prstGeom prst="rect">
            <a:avLst/>
          </a:prstGeom>
        </p:spPr>
      </p:pic>
      <p:pic>
        <p:nvPicPr>
          <p:cNvPr id="9" name="Picture 8" descr="Aflow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5930900"/>
            <a:ext cx="3322941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mpd="sng">
          <a:solidFill>
            <a:srgbClr val="FF0000"/>
          </a:solidFill>
          <a:prstDash val="sysDash"/>
          <a:round/>
          <a:headEnd/>
          <a:tailEnd type="triangle" w="med" len="med"/>
        </a:ln>
      </a:spPr>
      <a:bodyPr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73195</TotalTime>
  <Words>12393</Words>
  <Application>Microsoft Macintosh PowerPoint</Application>
  <PresentationFormat>On-screen Show (4:3)</PresentationFormat>
  <Paragraphs>1322</Paragraphs>
  <Slides>91</Slides>
  <Notes>36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XXX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Mining Approach to Crystal Structure Prediction</dc:title>
  <dc:creator>XXX</dc:creator>
  <cp:lastModifiedBy>David Hicks</cp:lastModifiedBy>
  <cp:revision>2336</cp:revision>
  <cp:lastPrinted>2018-07-27T21:33:27Z</cp:lastPrinted>
  <dcterms:created xsi:type="dcterms:W3CDTF">2010-08-15T21:21:47Z</dcterms:created>
  <dcterms:modified xsi:type="dcterms:W3CDTF">2018-07-31T21:07:31Z</dcterms:modified>
</cp:coreProperties>
</file>